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2" y="1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.png"/><Relationship Id="rId7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9.jpeg"/><Relationship Id="rId4" Type="http://schemas.openxmlformats.org/officeDocument/2006/relationships/image" Target="../media/image11.png"/><Relationship Id="rId9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2.png"/><Relationship Id="rId3" Type="http://schemas.openxmlformats.org/officeDocument/2006/relationships/image" Target="../media/image26.jpeg"/><Relationship Id="rId21" Type="http://schemas.openxmlformats.org/officeDocument/2006/relationships/oleObject" Target="../embeddings/oleObject8.bin"/><Relationship Id="rId7" Type="http://schemas.openxmlformats.org/officeDocument/2006/relationships/image" Target="../media/image30.png"/><Relationship Id="rId12" Type="http://schemas.openxmlformats.org/officeDocument/2006/relationships/image" Target="../media/image19.png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25.png"/><Relationship Id="rId5" Type="http://schemas.openxmlformats.org/officeDocument/2006/relationships/image" Target="../media/image28.png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10" Type="http://schemas.openxmlformats.org/officeDocument/2006/relationships/image" Target="../media/image18.png"/><Relationship Id="rId19" Type="http://schemas.openxmlformats.org/officeDocument/2006/relationships/oleObject" Target="../embeddings/oleObject7.bin"/><Relationship Id="rId4" Type="http://schemas.openxmlformats.org/officeDocument/2006/relationships/image" Target="../media/image27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CEB88-D1E3-4FCB-9415-FA752875B9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Эфиродинамика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39CEAB-6EDF-430A-B69A-00DC923CDC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Наука прошлого, настоящего и будущего</a:t>
            </a:r>
          </a:p>
        </p:txBody>
      </p:sp>
    </p:spTree>
    <p:extLst>
      <p:ext uri="{BB962C8B-B14F-4D97-AF65-F5344CB8AC3E}">
        <p14:creationId xmlns:p14="http://schemas.microsoft.com/office/powerpoint/2010/main" val="133943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A5D46-5356-4226-A6CE-EE9B10A05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Релятивистская механика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D84E7B-8EA1-40C5-B593-EC11092AC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39463"/>
          </a:xfrm>
        </p:spPr>
        <p:txBody>
          <a:bodyPr>
            <a:normAutofit/>
          </a:bodyPr>
          <a:lstStyle/>
          <a:p>
            <a:r>
              <a:rPr lang="ru-RU" dirty="0"/>
              <a:t>Преобразования Лоренца – механика эфира</a:t>
            </a:r>
          </a:p>
          <a:p>
            <a:r>
              <a:rPr lang="ru-RU" dirty="0"/>
              <a:t>(Аналог преобразований Прандтля-</a:t>
            </a:r>
            <a:r>
              <a:rPr lang="ru-RU" dirty="0" err="1"/>
              <a:t>Глауэрта</a:t>
            </a:r>
            <a:r>
              <a:rPr lang="ru-RU" dirty="0"/>
              <a:t>)</a:t>
            </a:r>
          </a:p>
          <a:p>
            <a:endParaRPr lang="ru-RU" dirty="0"/>
          </a:p>
          <a:p>
            <a:r>
              <a:rPr lang="ru-RU" dirty="0"/>
              <a:t>Искривление пространства –</a:t>
            </a:r>
            <a:br>
              <a:rPr lang="ru-RU" dirty="0"/>
            </a:br>
            <a:r>
              <a:rPr lang="ru-RU" dirty="0"/>
              <a:t>подмена предмета исследования</a:t>
            </a:r>
            <a:br>
              <a:rPr lang="ru-RU" dirty="0"/>
            </a:br>
            <a:r>
              <a:rPr lang="ru-RU" dirty="0"/>
              <a:t>его методом</a:t>
            </a:r>
          </a:p>
          <a:p>
            <a:endParaRPr lang="ru-RU" dirty="0"/>
          </a:p>
          <a:p>
            <a:r>
              <a:rPr lang="ru-RU" dirty="0"/>
              <a:t>Формула энергии – удачное приближение</a:t>
            </a:r>
          </a:p>
          <a:p>
            <a:endParaRPr lang="ru-RU" dirty="0"/>
          </a:p>
          <a:p>
            <a:r>
              <a:rPr lang="ru-RU" dirty="0"/>
              <a:t>Эффекты общей теории относительности объяснены гидромеханиками (</a:t>
            </a:r>
            <a:r>
              <a:rPr lang="ru-RU" dirty="0" err="1"/>
              <a:t>Смульский</a:t>
            </a:r>
            <a:r>
              <a:rPr lang="ru-RU" dirty="0"/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F77F2C-6E26-48D8-B377-9D292D2A96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57076"/>
            <a:ext cx="3924300" cy="112331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56AF8FAC-5E70-4B3C-ACE7-B6165746D57E}"/>
                  </a:ext>
                </a:extLst>
              </p:cNvPr>
              <p:cNvSpPr/>
              <p:nvPr/>
            </p:nvSpPr>
            <p:spPr>
              <a:xfrm>
                <a:off x="8397415" y="2052527"/>
                <a:ext cx="1501244" cy="957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56AF8FAC-5E70-4B3C-ACE7-B6165746D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415" y="2052527"/>
                <a:ext cx="1501244" cy="9573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678B03B5-5B85-4A1F-8063-8889C4390069}"/>
                  </a:ext>
                </a:extLst>
              </p:cNvPr>
              <p:cNvSpPr/>
              <p:nvPr/>
            </p:nvSpPr>
            <p:spPr>
              <a:xfrm>
                <a:off x="8585126" y="5000466"/>
                <a:ext cx="11258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678B03B5-5B85-4A1F-8063-8889C4390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126" y="5000466"/>
                <a:ext cx="112582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2686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0FA90-3208-4AD2-8414-5AF276704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КВАНТОВАЯ МЕХАНИКА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591BB-A479-4231-B648-AE6F0336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Опыт Юнга</a:t>
            </a:r>
          </a:p>
          <a:p>
            <a:r>
              <a:rPr lang="ru-RU" dirty="0"/>
              <a:t>Неопределённость Гейзенберга</a:t>
            </a:r>
          </a:p>
          <a:p>
            <a:r>
              <a:rPr lang="ru-RU" dirty="0"/>
              <a:t>Постоянная Планка</a:t>
            </a:r>
          </a:p>
          <a:p>
            <a:r>
              <a:rPr lang="ru-RU" dirty="0"/>
              <a:t>Туннельный эффект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1C56A4-857F-47A5-B226-357531E575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252" y="2194560"/>
            <a:ext cx="4094480" cy="139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D975AB-5C8C-49DC-8D38-46EDD1D926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252" y="3818467"/>
            <a:ext cx="4094480" cy="74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87E63-E6F8-4FA7-9344-2CCDA3AF8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75" y="4124010"/>
            <a:ext cx="2466975" cy="1104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B58DC8-BA11-4259-9310-3EBC0A690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325" y="4147822"/>
            <a:ext cx="1971675" cy="1057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3E4943-9082-4AB6-ACFE-4A0384FF5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0777" y="4410579"/>
            <a:ext cx="13144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3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3F65F-7E25-4F28-87A9-090F9481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КОСМОЛОГИЯ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892F73-5BB9-47EE-B95A-40C1CAA26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Гравитация</a:t>
            </a:r>
          </a:p>
          <a:p>
            <a:r>
              <a:rPr lang="ru-RU" dirty="0"/>
              <a:t>Тёмная материя и энергия</a:t>
            </a:r>
          </a:p>
          <a:p>
            <a:r>
              <a:rPr lang="ru-RU" dirty="0"/>
              <a:t>Солнечная активность</a:t>
            </a:r>
          </a:p>
          <a:p>
            <a:r>
              <a:rPr lang="ru-RU" dirty="0"/>
              <a:t>Орбиты и скорости небесных тел</a:t>
            </a:r>
          </a:p>
          <a:p>
            <a:r>
              <a:rPr lang="ru-RU" dirty="0"/>
              <a:t>Красное смещение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700124-D207-402C-8CE8-9AAA0D2C1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431" y="2947158"/>
            <a:ext cx="4385769" cy="35111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8B63AB-51C2-4381-898A-98E7C5FB1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92" y="4427168"/>
            <a:ext cx="1624927" cy="203115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Рисунок 7" descr="Рис. 4. Частотный спектр реликтового излучения, измеренный инструментом FIRAS">
            <a:extLst>
              <a:ext uri="{FF2B5EF4-FFF2-40B4-BE49-F238E27FC236}">
                <a16:creationId xmlns:a16="http://schemas.microsoft.com/office/drawing/2014/main" id="{AC271B59-C31B-498E-BBF9-73EBB79F210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17" y="4427167"/>
            <a:ext cx="3164572" cy="2031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074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3F65F-7E25-4F28-87A9-090F9481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ЕДИНАЯ ТЕОРИЯ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892F73-5BB9-47EE-B95A-40C1CAA26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Вся природа от самых малых до самых крупных масштабов подчиняется единым законам, что подтверждено и логически, и экспериментально, и философски.</a:t>
            </a:r>
          </a:p>
        </p:txBody>
      </p:sp>
      <p:pic>
        <p:nvPicPr>
          <p:cNvPr id="9" name="Рисунок 8" descr="Современная фундаментальная физика утверждает, что на разных масштабах работают принципиально разные законы.-5">
            <a:extLst>
              <a:ext uri="{FF2B5EF4-FFF2-40B4-BE49-F238E27FC236}">
                <a16:creationId xmlns:a16="http://schemas.microsoft.com/office/drawing/2014/main" id="{8A6E2768-C397-4F6C-8F1E-E01EE13181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36645"/>
            <a:ext cx="2033177" cy="156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Современная фундаментальная физика утверждает, что на разных масштабах работают принципиально разные законы.-8">
            <a:extLst>
              <a:ext uri="{FF2B5EF4-FFF2-40B4-BE49-F238E27FC236}">
                <a16:creationId xmlns:a16="http://schemas.microsoft.com/office/drawing/2014/main" id="{821DC42E-7796-421D-9C15-CECCE4442E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78" y="3236645"/>
            <a:ext cx="2882480" cy="162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Современная фундаментальная физика утверждает, что на разных масштабах работают принципиально разные законы.-6">
            <a:extLst>
              <a:ext uri="{FF2B5EF4-FFF2-40B4-BE49-F238E27FC236}">
                <a16:creationId xmlns:a16="http://schemas.microsoft.com/office/drawing/2014/main" id="{B8A7E225-684D-447A-A1B3-7D304322066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03" y="3238159"/>
            <a:ext cx="3369074" cy="162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Современная фундаментальная физика утверждает, что на разных масштабах работают принципиально разные законы.-11">
            <a:extLst>
              <a:ext uri="{FF2B5EF4-FFF2-40B4-BE49-F238E27FC236}">
                <a16:creationId xmlns:a16="http://schemas.microsoft.com/office/drawing/2014/main" id="{679B8D6F-79A1-4F1A-BF5C-25BF7AED58F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022" y="3236645"/>
            <a:ext cx="1988393" cy="166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Современная фундаментальная физика утверждает, что на разных масштабах работают принципиально разные законы.-3">
            <a:extLst>
              <a:ext uri="{FF2B5EF4-FFF2-40B4-BE49-F238E27FC236}">
                <a16:creationId xmlns:a16="http://schemas.microsoft.com/office/drawing/2014/main" id="{A2523C95-54FE-47C7-8D8E-40C41D3D93B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66300"/>
            <a:ext cx="2281458" cy="162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Современная фундаментальная физика утверждает, что на разных масштабах работают принципиально разные законы.-2">
            <a:extLst>
              <a:ext uri="{FF2B5EF4-FFF2-40B4-BE49-F238E27FC236}">
                <a16:creationId xmlns:a16="http://schemas.microsoft.com/office/drawing/2014/main" id="{0DCBAA04-43ED-4BD9-9D2D-20326CAF3E8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59" y="4966300"/>
            <a:ext cx="2133727" cy="16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2B449A-ADDB-4430-BEC8-7FD4D29A33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451" y="4967814"/>
            <a:ext cx="5002964" cy="162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0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01E7E-9908-4221-A8A9-54B640FF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9B9C91-C7AF-4C82-AF91-E66E710BE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Классическая механика</a:t>
            </a:r>
          </a:p>
          <a:p>
            <a:endParaRPr lang="ru-RU" dirty="0"/>
          </a:p>
          <a:p>
            <a:r>
              <a:rPr lang="ru-RU" dirty="0"/>
              <a:t>Законы сохранения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Килограмм - Метр - Секунда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FE1A95-2A05-4D2B-A4C1-53D1411F9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001" y="2194560"/>
            <a:ext cx="6143043" cy="35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3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28081-A56A-4C56-BFF1-4D11C0E3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Теоретическая механика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726012-F795-450B-8FEB-370A7792C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Механика сплошных сред</a:t>
            </a:r>
          </a:p>
          <a:p>
            <a:r>
              <a:rPr lang="ru-RU" dirty="0"/>
              <a:t>Теория упругости</a:t>
            </a:r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r>
              <a:rPr lang="ru-RU" dirty="0"/>
              <a:t>Уравнения Эйлера-Лагранжа</a:t>
            </a:r>
          </a:p>
          <a:p>
            <a:r>
              <a:rPr lang="ru-RU" dirty="0"/>
              <a:t>Уравнение Гамильтона-Якоби</a:t>
            </a:r>
          </a:p>
          <a:p>
            <a:r>
              <a:rPr lang="ru-RU" dirty="0"/>
              <a:t>Принцип наименьшего действия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94A2F3-6957-480E-8AF2-BC425A546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528" y="2057401"/>
            <a:ext cx="5439743" cy="21960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D9F6AF-770A-4454-B577-8E8FB0F0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528" y="4434849"/>
            <a:ext cx="5439743" cy="16024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0CFBBA-EFCC-4C7D-9FCD-B7B8A5390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850" y="3202901"/>
            <a:ext cx="3692671" cy="9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82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82271-2F10-4170-A940-5FE4C7F7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Термодинамика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6977F2-EEC8-4299-9F7D-E7BDF45B9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Молекулярно-кинетическая теория</a:t>
            </a:r>
          </a:p>
          <a:p>
            <a:endParaRPr lang="ru-RU" dirty="0"/>
          </a:p>
          <a:p>
            <a:r>
              <a:rPr lang="ru-RU" dirty="0"/>
              <a:t>Начала термодинамики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911A7A-5693-41BE-BD15-362F8F8AF8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48" y="2194560"/>
            <a:ext cx="2904810" cy="28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B17BE-2677-45E9-9790-44AD5B424F9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89" y="3976696"/>
            <a:ext cx="3924300" cy="911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532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82271-2F10-4170-A940-5FE4C7F7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Электродинамика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6977F2-EEC8-4299-9F7D-E7BDF45B9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Уравнения Максвелла</a:t>
            </a:r>
            <a:r>
              <a:rPr lang="en-US" dirty="0"/>
              <a:t> = </a:t>
            </a:r>
            <a:r>
              <a:rPr lang="ru-RU" dirty="0"/>
              <a:t>Уравнения Навье-Стокса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63ADC053-F5BF-4385-8302-F0AE94950AE8}"/>
                  </a:ext>
                </a:extLst>
              </p:cNvPr>
              <p:cNvSpPr/>
              <p:nvPr/>
            </p:nvSpPr>
            <p:spPr>
              <a:xfrm>
                <a:off x="4799186" y="2656211"/>
                <a:ext cx="3354508" cy="638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ru-RU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ru-RU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ru-RU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</m:d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ru-RU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ru-RU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ru-RU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ru-RU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63ADC053-F5BF-4385-8302-F0AE94950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86" y="2656211"/>
                <a:ext cx="3354508" cy="6388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FC62FEBD-537A-465B-94CC-D6A502B62AED}"/>
                  </a:ext>
                </a:extLst>
              </p:cNvPr>
              <p:cNvSpPr/>
              <p:nvPr/>
            </p:nvSpPr>
            <p:spPr>
              <a:xfrm>
                <a:off x="2577680" y="3363620"/>
                <a:ext cx="5576014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𝜌𝜈</m:t>
                      </m:r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′+</m:t>
                          </m:r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∇∇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FC62FEBD-537A-465B-94CC-D6A502B62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680" y="3363620"/>
                <a:ext cx="5576014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94C01F57-0F6A-46A1-A615-752958A37CF7}"/>
                  </a:ext>
                </a:extLst>
              </p:cNvPr>
              <p:cNvSpPr/>
              <p:nvPr/>
            </p:nvSpPr>
            <p:spPr>
              <a:xfrm>
                <a:off x="3909519" y="4146883"/>
                <a:ext cx="4244175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</m:d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94C01F57-0F6A-46A1-A615-752958A37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519" y="4146883"/>
                <a:ext cx="4244175" cy="714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92070B7B-DA3D-40EE-A8BE-B073CD7350E0}"/>
                  </a:ext>
                </a:extLst>
              </p:cNvPr>
              <p:cNvSpPr/>
              <p:nvPr/>
            </p:nvSpPr>
            <p:spPr>
              <a:xfrm>
                <a:off x="6170202" y="4930146"/>
                <a:ext cx="1983492" cy="566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92070B7B-DA3D-40EE-A8BE-B073CD7350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202" y="4930146"/>
                <a:ext cx="1983492" cy="5666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267A6877-A785-4DCC-A129-7E71E68ADC21}"/>
                  </a:ext>
                </a:extLst>
              </p:cNvPr>
              <p:cNvSpPr/>
              <p:nvPr/>
            </p:nvSpPr>
            <p:spPr>
              <a:xfrm>
                <a:off x="657394" y="2672955"/>
                <a:ext cx="1613199" cy="682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ru-RU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ru-RU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ru-RU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267A6877-A785-4DCC-A129-7E71E68AD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94" y="2672955"/>
                <a:ext cx="1613199" cy="6825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CED4D583-7A80-46AB-BDEC-15F35168A318}"/>
                  </a:ext>
                </a:extLst>
              </p:cNvPr>
              <p:cNvSpPr/>
              <p:nvPr/>
            </p:nvSpPr>
            <p:spPr>
              <a:xfrm>
                <a:off x="657394" y="3327845"/>
                <a:ext cx="1793183" cy="682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ru-RU" i="0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num>
                        <m:den>
                          <m:r>
                            <a:rPr lang="ru-RU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CED4D583-7A80-46AB-BDEC-15F35168A3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94" y="3327845"/>
                <a:ext cx="1793183" cy="6825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5EDFE3E2-93BC-4941-AC03-4C7E0A93A69C}"/>
                  </a:ext>
                </a:extLst>
              </p:cNvPr>
              <p:cNvSpPr/>
              <p:nvPr/>
            </p:nvSpPr>
            <p:spPr>
              <a:xfrm>
                <a:off x="685800" y="4250922"/>
                <a:ext cx="1154803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5EDFE3E2-93BC-4941-AC03-4C7E0A93A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250922"/>
                <a:ext cx="1154803" cy="4029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81F4099C-F6BC-47C0-97C3-BF8D0C11DE98}"/>
                  </a:ext>
                </a:extLst>
              </p:cNvPr>
              <p:cNvSpPr/>
              <p:nvPr/>
            </p:nvSpPr>
            <p:spPr>
              <a:xfrm>
                <a:off x="685800" y="4894371"/>
                <a:ext cx="1143069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ru-RU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81F4099C-F6BC-47C0-97C3-BF8D0C11DE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894371"/>
                <a:ext cx="1143069" cy="4029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C6A4D5A5-2CE0-4E33-A8E6-929C48D1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249" y="2074404"/>
            <a:ext cx="3377755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533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9856D-E76F-49A6-B3B4-8A9FC3DEF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заряда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B6E057-4180-4B01-9EB4-BE0B99EBA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Представлена механическая модель заряда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0A1D9C-749A-445A-9035-C7E1DD738C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2057401"/>
            <a:ext cx="2930525" cy="18313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88A9DE3-4699-41B4-84B2-283B70FD6931}"/>
              </a:ext>
            </a:extLst>
          </p:cNvPr>
          <p:cNvSpPr/>
          <p:nvPr/>
        </p:nvSpPr>
        <p:spPr>
          <a:xfrm>
            <a:off x="685800" y="4223908"/>
            <a:ext cx="6096000" cy="16984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Величина заряда – интенсивность кольцевой 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циркуляции плотности эфира по поверхности заряженной частицы.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 заряда – относительная ориентация циркуляции тороидальной и кольцевой составляющих скорости.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опечатка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B909FE25-BDE0-41F5-9E14-992B4DA99E68}"/>
                  </a:ext>
                </a:extLst>
              </p:cNvPr>
              <p:cNvSpPr/>
              <p:nvPr/>
            </p:nvSpPr>
            <p:spPr>
              <a:xfrm>
                <a:off x="685800" y="3378174"/>
                <a:ext cx="2051908" cy="7085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𝜌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nary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B909FE25-BDE0-41F5-9E14-992B4DA99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378174"/>
                <a:ext cx="2051908" cy="708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78FB5-408A-492B-8214-69FB15F0B59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34" y="4223908"/>
            <a:ext cx="3342005" cy="2018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04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9F63B-7530-446A-BBDD-0B23EF76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199" y="764373"/>
            <a:ext cx="8872001" cy="1293028"/>
          </a:xfrm>
        </p:spPr>
        <p:txBody>
          <a:bodyPr/>
          <a:lstStyle/>
          <a:p>
            <a:r>
              <a:rPr lang="ru-RU" dirty="0"/>
              <a:t>Модель магнитного момента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442DEC-CF73-451A-93E6-C7FC7B7CE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7742642" cy="402412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Представленная модель частицы соответствует известным данным о</a:t>
            </a:r>
          </a:p>
          <a:p>
            <a:r>
              <a:rPr lang="ru-RU" dirty="0"/>
              <a:t>Магнитном моменте</a:t>
            </a:r>
          </a:p>
          <a:p>
            <a:r>
              <a:rPr lang="ru-RU" dirty="0"/>
              <a:t>Спине</a:t>
            </a:r>
          </a:p>
          <a:p>
            <a:r>
              <a:rPr lang="ru-RU" dirty="0"/>
              <a:t>Распределении плотности заряда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5C6824-7770-4D4D-A8BF-8FD7ADC02A8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442" y="4505388"/>
            <a:ext cx="2992978" cy="158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3E5E1C-C1F4-4D80-BEB5-EBC274900AC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416" y="2188274"/>
            <a:ext cx="2907030" cy="21799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78008B9E-7A29-43C9-9416-5F76EB9806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121039"/>
              </p:ext>
            </p:extLst>
          </p:nvPr>
        </p:nvGraphicFramePr>
        <p:xfrm>
          <a:off x="685800" y="4368229"/>
          <a:ext cx="4059269" cy="1850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5" imgW="25396560" imgH="11593440" progId="Photoshop.Image.21">
                  <p:embed/>
                </p:oleObj>
              </mc:Choice>
              <mc:Fallback>
                <p:oleObj name="Image" r:id="rId5" imgW="25396560" imgH="11593440" progId="Photoshop.Image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4368229"/>
                        <a:ext cx="4059269" cy="1850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2DA28340-C1B6-41C0-B2B7-B7302D5590AF}"/>
                  </a:ext>
                </a:extLst>
              </p:cNvPr>
              <p:cNvSpPr/>
              <p:nvPr/>
            </p:nvSpPr>
            <p:spPr>
              <a:xfrm>
                <a:off x="5052082" y="4866370"/>
                <a:ext cx="2018117" cy="710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ru-RU" i="0">
                                        <a:latin typeface="Cambria Math" panose="02040503050406030204" pitchFamily="18" charset="0"/>
                                      </a:rPr>
                                      <m:t>к</m:t>
                                    </m:r>
                                  </m:sub>
                                </m:sSub>
                                <m:r>
                                  <a:rPr lang="ru-RU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ru-RU" i="0">
                                        <a:latin typeface="Cambria Math" panose="02040503050406030204" pitchFamily="18" charset="0"/>
                                      </a:rPr>
                                      <m:t>ш</m:t>
                                    </m:r>
                                  </m:sub>
                                </m:sSub>
                                <m:r>
                                  <a:rPr lang="ru-RU" i="0">
                                    <a:latin typeface="Cambria Math" panose="02040503050406030204" pitchFamily="18" charset="0"/>
                                  </a:rPr>
                                  <m:t>=2.79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ru-RU" i="0">
                                            <a:latin typeface="Cambria Math" panose="02040503050406030204" pitchFamily="18" charset="0"/>
                                          </a:rPr>
                                          <m:t>к</m:t>
                                        </m:r>
                                      </m:sub>
                                    </m:sSub>
                                    <m:r>
                                      <a:rPr lang="ru-RU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ru-RU" i="0">
                                            <a:latin typeface="Cambria Math" panose="02040503050406030204" pitchFamily="18" charset="0"/>
                                          </a:rPr>
                                          <m:t>ш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ru-RU" i="0">
                                    <a:latin typeface="Cambria Math" panose="02040503050406030204" pitchFamily="18" charset="0"/>
                                  </a:rPr>
                                  <m:t>=1.91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2DA28340-C1B6-41C0-B2B7-B7302D55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82" y="4866370"/>
                <a:ext cx="2018117" cy="7101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750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9E1B9-C5F3-4646-94A2-7AE685F2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ядер атомов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9A5B65-DE16-4100-BC58-5AC7FE321EC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26" y="2149771"/>
            <a:ext cx="1162685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1600617-46B3-4703-9206-AEF8F680C7B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691" y="2149771"/>
            <a:ext cx="1034935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4E3832-9886-4DB9-8FD9-517D875D5DF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651" y="2149771"/>
            <a:ext cx="828040" cy="127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Структура ядра Урана по Буртаеву">
            <a:extLst>
              <a:ext uri="{FF2B5EF4-FFF2-40B4-BE49-F238E27FC236}">
                <a16:creationId xmlns:a16="http://schemas.microsoft.com/office/drawing/2014/main" id="{E785CEDB-F746-4725-96CA-2BA0C031B2A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78" y="4050122"/>
            <a:ext cx="3776117" cy="258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Спектр распада атома Урана-235 при захвате нейтронов от тепловых до 14МэВ">
            <a:extLst>
              <a:ext uri="{FF2B5EF4-FFF2-40B4-BE49-F238E27FC236}">
                <a16:creationId xmlns:a16="http://schemas.microsoft.com/office/drawing/2014/main" id="{0BADE97A-67F5-4F3D-B4FD-CA246FA3FA4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8" y="4050122"/>
            <a:ext cx="3856990" cy="258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Таблица химических элементов по Буртаеву">
            <a:extLst>
              <a:ext uri="{FF2B5EF4-FFF2-40B4-BE49-F238E27FC236}">
                <a16:creationId xmlns:a16="http://schemas.microsoft.com/office/drawing/2014/main" id="{844ED1A4-0186-4A81-9F81-8D3D18D4CC9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999" y="4544787"/>
            <a:ext cx="3920490" cy="209169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13F9CF9C-2360-47B3-A2B6-39D8E0F14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8840" y="2446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F9B858DF-037A-45E0-8AF4-7CC07B04A7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758233"/>
              </p:ext>
            </p:extLst>
          </p:nvPr>
        </p:nvGraphicFramePr>
        <p:xfrm>
          <a:off x="2601461" y="2440714"/>
          <a:ext cx="617538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Точечный рисунок" r:id="rId9" imgW="1867062" imgH="1714649" progId="Paint.Picture">
                  <p:embed/>
                </p:oleObj>
              </mc:Choice>
              <mc:Fallback>
                <p:oleObj name="Точечный рисунок" r:id="rId9" imgW="1867062" imgH="171464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461" y="2440714"/>
                        <a:ext cx="617538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4">
            <a:extLst>
              <a:ext uri="{FF2B5EF4-FFF2-40B4-BE49-F238E27FC236}">
                <a16:creationId xmlns:a16="http://schemas.microsoft.com/office/drawing/2014/main" id="{F32A22D4-E988-4C53-8C3D-20D75735E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378" y="22727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C5F398B1-5EAD-4752-BFE6-EFE2A11B6C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463007"/>
              </p:ext>
            </p:extLst>
          </p:nvPr>
        </p:nvGraphicFramePr>
        <p:xfrm>
          <a:off x="3319802" y="2295909"/>
          <a:ext cx="10064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Точечный рисунок" r:id="rId11" imgW="2986667" imgH="2476190" progId="Paint.Picture">
                  <p:embed/>
                </p:oleObj>
              </mc:Choice>
              <mc:Fallback>
                <p:oleObj name="Точечный рисунок" r:id="rId11" imgW="2986667" imgH="247619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9802" y="2295909"/>
                        <a:ext cx="10064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6">
            <a:extLst>
              <a:ext uri="{FF2B5EF4-FFF2-40B4-BE49-F238E27FC236}">
                <a16:creationId xmlns:a16="http://schemas.microsoft.com/office/drawing/2014/main" id="{043DF5E5-182A-4159-94AA-1519D82AA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709" y="21981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7BA5E301-7900-4ED1-8E49-C134392626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060135"/>
              </p:ext>
            </p:extLst>
          </p:nvPr>
        </p:nvGraphicFramePr>
        <p:xfrm>
          <a:off x="4434799" y="2227195"/>
          <a:ext cx="12493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Точечный рисунок" r:id="rId13" imgW="3924640" imgH="3139712" progId="Paint.Picture">
                  <p:embed/>
                </p:oleObj>
              </mc:Choice>
              <mc:Fallback>
                <p:oleObj name="Точечный рисунок" r:id="rId13" imgW="3924640" imgH="3139712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4799" y="2227195"/>
                        <a:ext cx="1249363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>
            <a:extLst>
              <a:ext uri="{FF2B5EF4-FFF2-40B4-BE49-F238E27FC236}">
                <a16:creationId xmlns:a16="http://schemas.microsoft.com/office/drawing/2014/main" id="{7D916A1D-12E4-4813-B3D1-183684FCB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96" y="25332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D92BE6A5-A129-4404-B759-DE2FF7167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47722"/>
              </p:ext>
            </p:extLst>
          </p:nvPr>
        </p:nvGraphicFramePr>
        <p:xfrm>
          <a:off x="188096" y="2568334"/>
          <a:ext cx="239543" cy="239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Точечный рисунок" r:id="rId15" imgW="624894" imgH="617404" progId="Paint.Picture">
                  <p:embed/>
                </p:oleObj>
              </mc:Choice>
              <mc:Fallback>
                <p:oleObj name="Точечный рисунок" r:id="rId15" imgW="624894" imgH="617404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096" y="2568334"/>
                        <a:ext cx="239543" cy="239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0">
            <a:extLst>
              <a:ext uri="{FF2B5EF4-FFF2-40B4-BE49-F238E27FC236}">
                <a16:creationId xmlns:a16="http://schemas.microsoft.com/office/drawing/2014/main" id="{805CAF51-AAFA-4459-AA56-F07343E3F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307" y="25332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A9762134-2F03-4A53-86BA-638B23DDFB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329465"/>
              </p:ext>
            </p:extLst>
          </p:nvPr>
        </p:nvGraphicFramePr>
        <p:xfrm>
          <a:off x="529284" y="2570635"/>
          <a:ext cx="239040" cy="2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Точечный рисунок" r:id="rId17" imgW="609524" imgH="632515" progId="Paint.Picture">
                  <p:embed/>
                </p:oleObj>
              </mc:Choice>
              <mc:Fallback>
                <p:oleObj name="Точечный рисунок" r:id="rId17" imgW="609524" imgH="632515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84" y="2570635"/>
                        <a:ext cx="239040" cy="251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12">
            <a:extLst>
              <a:ext uri="{FF2B5EF4-FFF2-40B4-BE49-F238E27FC236}">
                <a16:creationId xmlns:a16="http://schemas.microsoft.com/office/drawing/2014/main" id="{C15BD9F0-DCC2-4780-9658-CDB89374D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518" y="24968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1C765FD5-1BB7-4934-8D84-5E7676BECB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006116"/>
              </p:ext>
            </p:extLst>
          </p:nvPr>
        </p:nvGraphicFramePr>
        <p:xfrm>
          <a:off x="874167" y="2558730"/>
          <a:ext cx="342020" cy="29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Точечный рисунок" r:id="rId19" imgW="1226926" imgH="1059048" progId="Paint.Picture">
                  <p:embed/>
                </p:oleObj>
              </mc:Choice>
              <mc:Fallback>
                <p:oleObj name="Точечный рисунок" r:id="rId19" imgW="1226926" imgH="1059048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167" y="2558730"/>
                        <a:ext cx="342020" cy="2924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4">
            <a:extLst>
              <a:ext uri="{FF2B5EF4-FFF2-40B4-BE49-F238E27FC236}">
                <a16:creationId xmlns:a16="http://schemas.microsoft.com/office/drawing/2014/main" id="{A2663362-7156-4A8D-A45D-304C5ACED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129" y="2446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D1A97C3F-02A9-475A-8ACE-8F0FB0506C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666817"/>
              </p:ext>
            </p:extLst>
          </p:nvPr>
        </p:nvGraphicFramePr>
        <p:xfrm>
          <a:off x="1318265" y="2534857"/>
          <a:ext cx="46426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Точечный рисунок" r:id="rId21" imgW="1867062" imgH="1440305" progId="Paint.Picture">
                  <p:embed/>
                </p:oleObj>
              </mc:Choice>
              <mc:Fallback>
                <p:oleObj name="Точечный рисунок" r:id="rId21" imgW="1867062" imgH="1440305" progId="Paint.Picture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265" y="2534857"/>
                        <a:ext cx="464265" cy="365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16">
            <a:extLst>
              <a:ext uri="{FF2B5EF4-FFF2-40B4-BE49-F238E27FC236}">
                <a16:creationId xmlns:a16="http://schemas.microsoft.com/office/drawing/2014/main" id="{28F500F7-4696-4EC1-BF12-0F56F6FAF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566" y="2316699"/>
            <a:ext cx="977874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F84F8BC0-1336-4B46-AA35-2E3EF89270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116225"/>
              </p:ext>
            </p:extLst>
          </p:nvPr>
        </p:nvGraphicFramePr>
        <p:xfrm>
          <a:off x="1883120" y="2454488"/>
          <a:ext cx="617538" cy="52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Точечный рисунок" r:id="rId23" imgW="2225233" imgH="1867062" progId="Paint.Picture">
                  <p:embed/>
                </p:oleObj>
              </mc:Choice>
              <mc:Fallback>
                <p:oleObj name="Точечный рисунок" r:id="rId23" imgW="2225233" imgH="1867062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3120" y="2454488"/>
                        <a:ext cx="617538" cy="525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05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CD63B-396D-4923-822B-1DB846ED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вещества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17928-9674-4167-A6DD-52E9EEC9A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34" y="2727455"/>
            <a:ext cx="3123191" cy="427527"/>
          </a:xfrm>
        </p:spPr>
        <p:txBody>
          <a:bodyPr/>
          <a:lstStyle/>
          <a:p>
            <a:r>
              <a:rPr lang="ru-RU" dirty="0"/>
              <a:t>Намагниченность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AEA358-EFB6-4AEA-A769-41619EB33E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42534" y="3185269"/>
            <a:ext cx="3337550" cy="1877237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CF452BC8-24F2-4EB9-9E83-CF5E109C1A16}"/>
              </a:ext>
            </a:extLst>
          </p:cNvPr>
          <p:cNvSpPr txBox="1">
            <a:spLocks/>
          </p:cNvSpPr>
          <p:nvPr/>
        </p:nvSpPr>
        <p:spPr>
          <a:xfrm>
            <a:off x="4538189" y="2727455"/>
            <a:ext cx="3123191" cy="427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Поляризация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A2ABBC-619C-4AF8-AC65-6398695675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38189" y="3185269"/>
            <a:ext cx="3337550" cy="18772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470BEE-2949-4BE5-A6C2-1E44B5CE574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09" y="3185270"/>
            <a:ext cx="2973062" cy="18940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B0E12294-BD0F-4304-9857-7EC4520CF697}"/>
              </a:ext>
            </a:extLst>
          </p:cNvPr>
          <p:cNvSpPr txBox="1">
            <a:spLocks/>
          </p:cNvSpPr>
          <p:nvPr/>
        </p:nvSpPr>
        <p:spPr>
          <a:xfrm>
            <a:off x="8290409" y="2767229"/>
            <a:ext cx="3123191" cy="427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Сверхпроводимость</a:t>
            </a:r>
          </a:p>
        </p:txBody>
      </p:sp>
    </p:spTree>
    <p:extLst>
      <p:ext uri="{BB962C8B-B14F-4D97-AF65-F5344CB8AC3E}">
        <p14:creationId xmlns:p14="http://schemas.microsoft.com/office/powerpoint/2010/main" val="1946687188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538</TotalTime>
  <Words>253</Words>
  <Application>Microsoft Office PowerPoint</Application>
  <PresentationFormat>Широкоэкранный</PresentationFormat>
  <Paragraphs>73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 Math</vt:lpstr>
      <vt:lpstr>Century Gothic</vt:lpstr>
      <vt:lpstr>Times New Roman</vt:lpstr>
      <vt:lpstr>След самолета</vt:lpstr>
      <vt:lpstr>Image</vt:lpstr>
      <vt:lpstr>Точечный рисунок</vt:lpstr>
      <vt:lpstr>Эфиродинамика</vt:lpstr>
      <vt:lpstr>Механика</vt:lpstr>
      <vt:lpstr>Теоретическая механика</vt:lpstr>
      <vt:lpstr>Термодинамика</vt:lpstr>
      <vt:lpstr>Электродинамика</vt:lpstr>
      <vt:lpstr>Модель заряда</vt:lpstr>
      <vt:lpstr>Модель магнитного момента</vt:lpstr>
      <vt:lpstr>Структура ядер атомов</vt:lpstr>
      <vt:lpstr>Структура вещества</vt:lpstr>
      <vt:lpstr>Релятивистская механика</vt:lpstr>
      <vt:lpstr>КВАНТОВАЯ МЕХАНИКА</vt:lpstr>
      <vt:lpstr>КОСМОЛОГИЯ</vt:lpstr>
      <vt:lpstr>ЕДИНАЯ ТЕОРИЯ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Эфиродинамика</dc:title>
  <dc:creator>Дмитрий Лосинец</dc:creator>
  <cp:lastModifiedBy>Дмитрий Лосинец</cp:lastModifiedBy>
  <cp:revision>24</cp:revision>
  <dcterms:created xsi:type="dcterms:W3CDTF">2023-11-13T18:24:13Z</dcterms:created>
  <dcterms:modified xsi:type="dcterms:W3CDTF">2024-01-23T21:41:46Z</dcterms:modified>
</cp:coreProperties>
</file>