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6" r:id="rId6"/>
    <p:sldId id="277" r:id="rId7"/>
    <p:sldId id="261" r:id="rId8"/>
    <p:sldId id="274" r:id="rId9"/>
    <p:sldId id="262" r:id="rId10"/>
    <p:sldId id="263" r:id="rId11"/>
    <p:sldId id="264" r:id="rId12"/>
    <p:sldId id="265" r:id="rId13"/>
    <p:sldId id="268" r:id="rId14"/>
    <p:sldId id="272" r:id="rId15"/>
    <p:sldId id="269" r:id="rId16"/>
    <p:sldId id="273" r:id="rId17"/>
    <p:sldId id="270" r:id="rId18"/>
    <p:sldId id="271" r:id="rId19"/>
    <p:sldId id="266" r:id="rId20"/>
    <p:sldId id="267" r:id="rId21"/>
    <p:sldId id="260" r:id="rId22"/>
    <p:sldId id="275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710" autoAdjust="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A3B08-F66E-D021-E204-711B25B9D7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896420-2791-F29F-675B-824EAC4AF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6127B1-A11D-920E-A93F-2617A287F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8E7359-A013-EACD-8ECA-0D3B6A6D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242125-0EA2-9196-F4B3-D2ED58579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4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EAEDE-D90D-1BD3-243B-B8B640C7C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1D4B0A-FA3F-0E39-82BC-5147F8392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52F8DF-439E-3F96-ADAF-A954C6D04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4CD980-C57C-C9ED-359F-174D584D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5D74EB-FFAB-AAAE-33FA-487049BBC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599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37C349-9FA3-6EE9-9805-1B03BE0020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05DCE-6481-042C-5D77-A3D218775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04BDE7-FCD7-E79B-E287-4A4CDB612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2E725A-C938-E262-CC90-772434476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6D875-BB14-4BEC-597A-DEFC9321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9431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D547A-332A-8D44-344B-91E6735FA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5EDD7-AE9C-E1E8-8E75-FA6A825BD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197566-CF79-5DEB-604B-4910DB2487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C1927C-ED18-3B51-0775-9E2CA40D5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1398E1-4B4C-2EB8-3D81-414C116F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7020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06BE6-2D84-6472-44BE-294EE0CF4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DAB8C4-E81E-F7DC-5713-8B3C37773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EFA1B2-7D1A-286C-3A3D-56E8A9D06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07E99A-3FB3-EAFF-B063-ADDAF549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01EC17-1E58-4704-0C15-6C67D2646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549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DF0BA-E4CA-BED7-059B-C11E5A5BB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A69A7C-81F9-E076-9081-A08CA3B0B6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9E8376-7F5E-19FF-0036-34AE8DAA59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F1222ED-1470-CE3D-6BB7-51D097DE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EF7EAB-8039-8CD4-8C88-1FD9DFE7F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80965F4-D693-F7A7-2FAC-C3D29D45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0844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DAAB63-0C76-D71C-7D92-68DB21065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3967E7-B7EC-30EF-935D-6E18E6D6E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DA9068A-7FF3-B8EB-0EF9-330D0BA49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9E7322-99C7-39B0-4331-3C8B462351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5CBBDE2-D2CC-101F-5DFB-09DDC6748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0F3156-C9FD-DA76-A99F-7B71DCEC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DC70782-8D56-CD02-6E22-53B3AC9A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291BCCE-7E2F-0EB2-8D8A-D4D041C6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55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892DB8-AC34-7441-E951-9B5E49C2F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04F9459-09DF-D218-9656-DDC419E8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A427A2-8017-4718-5F7E-C58189D39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71B3555-D935-B992-1844-3BD9525C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9638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B7473FC-1556-EF98-8D02-93448484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D71361-A08A-668B-5DE9-446F70EC0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A5D13F-AEAD-078A-2EAC-870D59BBD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15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092A9-1E8F-65E0-51E3-30FECB8FF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9AA6FD-D227-00B4-268C-E840CAA02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0071277-B81A-F84F-3D1D-FBB8139EA5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896985-BDB7-41F0-783E-D477CDE4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79F05E1-7182-7B32-C1FD-ABF65823B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60B2CF-64C4-0B5B-694E-E8197CDD2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945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4A3413-9065-E828-9F9D-C86CA25E7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FDF5DB2-6344-E86D-F776-8AA7AE27A2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59B75-4794-09C0-053A-7356A1E27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DBE44B-DCFE-4FD4-8169-04FAF2094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96FFA1-7471-F9FE-1770-862912378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743A5F-6BC5-DF10-B58C-19EEDB9B7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5376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C4C0B-9EF0-DBFE-C89A-90ACD5A5E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61E16E-E331-A166-AF69-E6878398F7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AF2D35-5309-3E08-FFA4-EE2F946AA3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0FB4E-EE88-4434-8193-3D6DF0F76609}" type="datetimeFigureOut">
              <a:rPr lang="ru-RU" smtClean="0"/>
              <a:t>22.01.2024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97ECE6-A064-FFAF-82CF-81B5E61EAA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7D2EC9-84A2-3582-535C-27F96ED0C3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1520E-C300-4DF1-AD2F-B0D4EDE5560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1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46104-1913-1D8C-C59C-E321252F7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4041" y="1974079"/>
            <a:ext cx="10220769" cy="1281883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20000"/>
              </a:lnSpc>
              <a:spcAft>
                <a:spcPts val="800"/>
              </a:spcAft>
            </a:pP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ОПРАВДАНИЕ  КВАНТОВОЙ  МЕХАНИКИ </a:t>
            </a:r>
            <a:br>
              <a:rPr lang="ru-RU" sz="3600" kern="1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  ГНОСЕОЛОГИЧЕСКОЙ  ОГРАНИЧЕННОСТИ</a:t>
            </a:r>
            <a:br>
              <a:rPr lang="ru-RU" sz="3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36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МАТЕМАТИЧЕСКОГО  МЕТОДА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9722680-9457-1E56-E6D2-432C9B6863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Низовцев Владимир Васильевич</a:t>
            </a:r>
          </a:p>
          <a:p>
            <a:r>
              <a:rPr lang="ru-RU" dirty="0"/>
              <a:t>к. ф.-м. наук, доцент, Московский государственный университет </a:t>
            </a:r>
          </a:p>
          <a:p>
            <a:r>
              <a:rPr lang="ru-RU" dirty="0"/>
              <a:t>им. М. В. Ломоносова</a:t>
            </a:r>
          </a:p>
        </p:txBody>
      </p:sp>
    </p:spTree>
    <p:extLst>
      <p:ext uri="{BB962C8B-B14F-4D97-AF65-F5344CB8AC3E}">
        <p14:creationId xmlns:p14="http://schemas.microsoft.com/office/powerpoint/2010/main" val="3848504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B6CF931-B2B9-6F86-8C1E-BA9759717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9074" y="350377"/>
            <a:ext cx="6879364" cy="5990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85132A-C878-8146-C6C2-9BAE85B688AB}"/>
              </a:ext>
            </a:extLst>
          </p:cNvPr>
          <p:cNvSpPr txBox="1"/>
          <p:nvPr/>
        </p:nvSpPr>
        <p:spPr>
          <a:xfrm>
            <a:off x="615297" y="1401510"/>
            <a:ext cx="285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Распределение зарядов</a:t>
            </a:r>
          </a:p>
          <a:p>
            <a:r>
              <a:rPr lang="ru-RU" sz="3200" dirty="0"/>
              <a:t>в нуклонах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997A1-1225-AC41-4EBB-C0784E298E61}"/>
              </a:ext>
            </a:extLst>
          </p:cNvPr>
          <p:cNvSpPr txBox="1"/>
          <p:nvPr/>
        </p:nvSpPr>
        <p:spPr>
          <a:xfrm>
            <a:off x="692727" y="35037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172509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90D26E-E261-57EC-4D80-6C94AE917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842" y="1692067"/>
            <a:ext cx="4174130" cy="438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1413F2-83F5-0217-1167-8583B9D7601E}"/>
              </a:ext>
            </a:extLst>
          </p:cNvPr>
          <p:cNvSpPr txBox="1"/>
          <p:nvPr/>
        </p:nvSpPr>
        <p:spPr>
          <a:xfrm>
            <a:off x="1914258" y="777667"/>
            <a:ext cx="8349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Трансляция вихревого кольца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F6B271-F158-382D-E45B-51984E3079CC}"/>
              </a:ext>
            </a:extLst>
          </p:cNvPr>
          <p:cNvSpPr txBox="1"/>
          <p:nvPr/>
        </p:nvSpPr>
        <p:spPr>
          <a:xfrm>
            <a:off x="555477" y="2597921"/>
            <a:ext cx="54009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Скорость трансляции:</a:t>
            </a:r>
          </a:p>
          <a:p>
            <a:r>
              <a:rPr lang="ru-RU" sz="3200" dirty="0"/>
              <a:t>    </a:t>
            </a:r>
          </a:p>
          <a:p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 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η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1/4)/4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pPr algn="r"/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π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η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ln (8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pt-BR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pt-B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ru-RU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3FBDCF-7EB4-1246-3F00-A30BC5F81487}"/>
              </a:ext>
            </a:extLst>
          </p:cNvPr>
          <p:cNvSpPr txBox="1"/>
          <p:nvPr/>
        </p:nvSpPr>
        <p:spPr>
          <a:xfrm>
            <a:off x="472350" y="47299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39635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27CAEC3-817B-B8D3-E2A6-B4BCD6A463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17023"/>
              </p:ext>
            </p:extLst>
          </p:nvPr>
        </p:nvGraphicFramePr>
        <p:xfrm>
          <a:off x="4674550" y="1820253"/>
          <a:ext cx="2845749" cy="80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0" imgH="380880" progId="">
                  <p:embed/>
                </p:oleObj>
              </mc:Choice>
              <mc:Fallback>
                <p:oleObj r:id="rId2" imgW="1143000" imgH="38088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550" y="1820253"/>
                        <a:ext cx="2845749" cy="805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11ADBD-AAD0-474F-BEC8-ECE58D97A9C8}"/>
              </a:ext>
            </a:extLst>
          </p:cNvPr>
          <p:cNvSpPr txBox="1"/>
          <p:nvPr/>
        </p:nvSpPr>
        <p:spPr>
          <a:xfrm>
            <a:off x="640936" y="888763"/>
            <a:ext cx="1137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1869:  Лемма о сохранении циркуляции идеальной жидкости (В. Томсон)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EB858-4D6E-21ED-684A-CEA4138D10AF}"/>
              </a:ext>
            </a:extLst>
          </p:cNvPr>
          <p:cNvSpPr txBox="1"/>
          <p:nvPr/>
        </p:nvSpPr>
        <p:spPr>
          <a:xfrm>
            <a:off x="640936" y="3093578"/>
            <a:ext cx="974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1961:  Теорема о сохранении спиральности узла (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Ж.-Ж. Моро</a:t>
            </a:r>
            <a:r>
              <a:rPr lang="ru-RU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C20BBC-16C5-8CDF-6F13-62ACFCF638B8}"/>
                  </a:ext>
                </a:extLst>
              </p:cNvPr>
              <p:cNvSpPr txBox="1"/>
              <p:nvPr/>
            </p:nvSpPr>
            <p:spPr>
              <a:xfrm>
                <a:off x="3956703" y="3616798"/>
                <a:ext cx="3999431" cy="1252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ℋ</m:t>
                      </m:r>
                      <m:r>
                        <a:rPr lang="ru-RU" sz="2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ru-RU" sz="2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ru-RU" sz="2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C20BBC-16C5-8CDF-6F13-62ACFCF6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703" y="3616798"/>
                <a:ext cx="3999431" cy="1252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AA4D5C-3B20-7AF1-7BFE-AAD552ABF2A0}"/>
              </a:ext>
            </a:extLst>
          </p:cNvPr>
          <p:cNvSpPr txBox="1"/>
          <p:nvPr/>
        </p:nvSpPr>
        <p:spPr>
          <a:xfrm>
            <a:off x="640936" y="5076202"/>
            <a:ext cx="9459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1969:   </a:t>
            </a:r>
            <a:r>
              <a:rPr lang="ru-RU" sz="2800" kern="0" dirty="0"/>
              <a:t>М</a:t>
            </a:r>
            <a:r>
              <a:rPr lang="ru-RU" sz="2800" kern="0" dirty="0">
                <a:effectLst/>
                <a:ea typeface="Times New Roman" panose="02020603050405020304" pitchFamily="18" charset="0"/>
              </a:rPr>
              <a:t>ерой энергии вихревого узла является степень его спирализации</a:t>
            </a:r>
            <a:r>
              <a:rPr lang="ru-RU" sz="2800" kern="0" dirty="0">
                <a:ea typeface="Times New Roman" panose="02020603050405020304" pitchFamily="18" charset="0"/>
              </a:rPr>
              <a:t> (Кейт Моффатт) 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ED54E-F6B1-7AEB-6013-82E721539912}"/>
              </a:ext>
            </a:extLst>
          </p:cNvPr>
          <p:cNvSpPr txBox="1"/>
          <p:nvPr/>
        </p:nvSpPr>
        <p:spPr>
          <a:xfrm>
            <a:off x="350982" y="23090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47224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613FFA38-3EFE-7ED4-08A9-9A2E9D5FF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089" y="2605707"/>
            <a:ext cx="5597494" cy="287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66DAB9E-76EC-6114-0E60-47FD146B2137}"/>
              </a:ext>
            </a:extLst>
          </p:cNvPr>
          <p:cNvSpPr txBox="1"/>
          <p:nvPr/>
        </p:nvSpPr>
        <p:spPr>
          <a:xfrm>
            <a:off x="1743342" y="427290"/>
            <a:ext cx="8853443" cy="2034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28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Узлы правой (а) и левой (б) спиральности течений, по В. Томсону (1869). </a:t>
            </a:r>
          </a:p>
          <a:p>
            <a:pPr indent="450215" algn="just">
              <a:lnSpc>
                <a:spcPct val="115000"/>
              </a:lnSpc>
            </a:pPr>
            <a:r>
              <a:rPr lang="ru-RU" sz="28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Стрелки показывают направление завихренности в вихревой трубке. 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CFF525B-5E92-1F31-5FE2-B5C7145597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957" y="3096751"/>
            <a:ext cx="936920" cy="66449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F0AD1F-3A53-F3F1-AE20-6FDD0F6D4A3C}"/>
              </a:ext>
            </a:extLst>
          </p:cNvPr>
          <p:cNvSpPr txBox="1"/>
          <p:nvPr/>
        </p:nvSpPr>
        <p:spPr>
          <a:xfrm>
            <a:off x="609869" y="3110668"/>
            <a:ext cx="936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=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D4D12B-DEA7-CC2B-E2A5-C514E67D30C8}"/>
              </a:ext>
            </a:extLst>
          </p:cNvPr>
          <p:cNvSpPr txBox="1"/>
          <p:nvPr/>
        </p:nvSpPr>
        <p:spPr>
          <a:xfrm>
            <a:off x="2652045" y="3096751"/>
            <a:ext cx="5782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ћ</a:t>
            </a:r>
            <a:endParaRPr lang="ru-RU" sz="4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DECB7B-A502-ABCD-8D40-B9F7593F171F}"/>
              </a:ext>
            </a:extLst>
          </p:cNvPr>
          <p:cNvSpPr txBox="1"/>
          <p:nvPr/>
        </p:nvSpPr>
        <p:spPr>
          <a:xfrm>
            <a:off x="443345" y="304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387704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427CAEC3-817B-B8D3-E2A6-B4BCD6A46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74550" y="1820253"/>
          <a:ext cx="2845749" cy="8052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43000" imgH="380880" progId="">
                  <p:embed/>
                </p:oleObj>
              </mc:Choice>
              <mc:Fallback>
                <p:oleObj r:id="rId2" imgW="1143000" imgH="380880" progId="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id="{427CAEC3-817B-B8D3-E2A6-B4BCD6A463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550" y="1820253"/>
                        <a:ext cx="2845749" cy="8052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D11ADBD-AAD0-474F-BEC8-ECE58D97A9C8}"/>
              </a:ext>
            </a:extLst>
          </p:cNvPr>
          <p:cNvSpPr txBox="1"/>
          <p:nvPr/>
        </p:nvSpPr>
        <p:spPr>
          <a:xfrm>
            <a:off x="640936" y="888763"/>
            <a:ext cx="11374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1869:  Лемма о сохранении циркуляции идеальной жидкости (В. Томсон)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EB858-4D6E-21ED-684A-CEA4138D10AF}"/>
              </a:ext>
            </a:extLst>
          </p:cNvPr>
          <p:cNvSpPr txBox="1"/>
          <p:nvPr/>
        </p:nvSpPr>
        <p:spPr>
          <a:xfrm>
            <a:off x="640936" y="3093578"/>
            <a:ext cx="97422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1961:  Теорема о сохранении спиральности узла (</a:t>
            </a:r>
            <a:r>
              <a:rPr lang="ru-RU" sz="28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Ж.-Ж. Моро</a:t>
            </a:r>
            <a:r>
              <a:rPr lang="ru-RU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C20BBC-16C5-8CDF-6F13-62ACFCF638B8}"/>
                  </a:ext>
                </a:extLst>
              </p:cNvPr>
              <p:cNvSpPr txBox="1"/>
              <p:nvPr/>
            </p:nvSpPr>
            <p:spPr>
              <a:xfrm>
                <a:off x="3956703" y="3616798"/>
                <a:ext cx="3999431" cy="12527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ℋ</m:t>
                      </m:r>
                      <m:r>
                        <a:rPr lang="ru-RU" sz="2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supHide m:val="on"/>
                          <m:ctrlP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sub>
                        <m:sup/>
                        <m:e>
                          <m:r>
                            <a:rPr lang="ru-RU" sz="2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𝒖</m:t>
                          </m:r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r>
                            <a:rPr lang="ru-RU" sz="2800" b="1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𝝎</m:t>
                          </m:r>
                          <m:r>
                            <a:rPr lang="ru-RU" sz="2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ru-RU" sz="2800" kern="1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4C20BBC-16C5-8CDF-6F13-62ACFCF638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703" y="3616798"/>
                <a:ext cx="3999431" cy="125277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53AA4D5C-3B20-7AF1-7BFE-AAD552ABF2A0}"/>
              </a:ext>
            </a:extLst>
          </p:cNvPr>
          <p:cNvSpPr txBox="1"/>
          <p:nvPr/>
        </p:nvSpPr>
        <p:spPr>
          <a:xfrm>
            <a:off x="640936" y="5076202"/>
            <a:ext cx="94595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1969:   </a:t>
            </a:r>
            <a:r>
              <a:rPr lang="ru-RU" sz="2800" kern="0" dirty="0"/>
              <a:t>М</a:t>
            </a:r>
            <a:r>
              <a:rPr lang="ru-RU" sz="2800" kern="0" dirty="0">
                <a:effectLst/>
                <a:ea typeface="Times New Roman" panose="02020603050405020304" pitchFamily="18" charset="0"/>
              </a:rPr>
              <a:t>ерой энергии вихревого узла является степень его спирализации</a:t>
            </a:r>
            <a:r>
              <a:rPr lang="ru-RU" sz="2800" kern="0" dirty="0">
                <a:ea typeface="Times New Roman" panose="02020603050405020304" pitchFamily="18" charset="0"/>
              </a:rPr>
              <a:t> (Кейт Моффатт) </a:t>
            </a:r>
            <a:endParaRPr lang="ru-RU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00A951-576C-75E7-9990-95875CF3D8DB}"/>
              </a:ext>
            </a:extLst>
          </p:cNvPr>
          <p:cNvSpPr txBox="1"/>
          <p:nvPr/>
        </p:nvSpPr>
        <p:spPr>
          <a:xfrm>
            <a:off x="341745" y="3048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3974474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94D3D1D1-D944-5B33-A537-4BF34A464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84" y="1632246"/>
            <a:ext cx="7272471" cy="4016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7BF3198-543C-874D-3D91-6AA361BF04E4}"/>
              </a:ext>
            </a:extLst>
          </p:cNvPr>
          <p:cNvSpPr txBox="1"/>
          <p:nvPr/>
        </p:nvSpPr>
        <p:spPr>
          <a:xfrm>
            <a:off x="1298961" y="854579"/>
            <a:ext cx="10203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Спирализация вихревого кольца с потоком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(К. Моффатт)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A07135-845B-8712-ED19-96B4B124CFED}"/>
              </a:ext>
            </a:extLst>
          </p:cNvPr>
          <p:cNvSpPr txBox="1"/>
          <p:nvPr/>
        </p:nvSpPr>
        <p:spPr>
          <a:xfrm>
            <a:off x="683665" y="2247544"/>
            <a:ext cx="2243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ru-RU" sz="40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~ 1/</a:t>
            </a:r>
            <a:r>
              <a:rPr lang="ru-RU" sz="4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λ</a:t>
            </a:r>
            <a:r>
              <a:rPr lang="en-US" sz="40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sz="40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210BF3-47BC-CBA4-E415-7E14BD28E526}"/>
              </a:ext>
            </a:extLst>
          </p:cNvPr>
          <p:cNvSpPr txBox="1"/>
          <p:nvPr/>
        </p:nvSpPr>
        <p:spPr>
          <a:xfrm>
            <a:off x="230736" y="3119215"/>
            <a:ext cx="3495230" cy="622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>
              <a:lnSpc>
                <a:spcPct val="115000"/>
              </a:lnSpc>
              <a:spcAft>
                <a:spcPts val="800"/>
              </a:spcAft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 = 1/137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7AEBB2-1BCD-8F96-AD13-AC1B2F48746D}"/>
              </a:ext>
            </a:extLst>
          </p:cNvPr>
          <p:cNvSpPr txBox="1"/>
          <p:nvPr/>
        </p:nvSpPr>
        <p:spPr>
          <a:xfrm>
            <a:off x="683665" y="4127619"/>
            <a:ext cx="24208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ru-RU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поворотов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D72C6-1ED8-A2E4-E635-FEC8EE4E3B8E}"/>
              </a:ext>
            </a:extLst>
          </p:cNvPr>
          <p:cNvSpPr txBox="1"/>
          <p:nvPr/>
        </p:nvSpPr>
        <p:spPr>
          <a:xfrm>
            <a:off x="332509" y="24014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17722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6960E57-C66F-A96A-4521-284D0E8E4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733" y="230736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2BD209E0-9FA0-1D86-90EE-9A2967990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86" y="179460"/>
            <a:ext cx="6956277" cy="56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8CC704-08B1-6714-BA8B-2DA294650C1C}"/>
              </a:ext>
            </a:extLst>
          </p:cNvPr>
          <p:cNvSpPr txBox="1"/>
          <p:nvPr/>
        </p:nvSpPr>
        <p:spPr>
          <a:xfrm>
            <a:off x="235476" y="743484"/>
            <a:ext cx="4473257" cy="37279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15000"/>
              </a:lnSpc>
            </a:pP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Корреляция между </a:t>
            </a:r>
          </a:p>
          <a:p>
            <a:pPr indent="450215" algn="just">
              <a:lnSpc>
                <a:spcPct val="115000"/>
              </a:lnSpc>
            </a:pPr>
            <a:r>
              <a:rPr lang="ru-RU" sz="32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араметром </a:t>
            </a:r>
            <a:r>
              <a:rPr lang="ru-RU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ƛ</a:t>
            </a:r>
            <a:r>
              <a:rPr lang="ru-RU" sz="32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  </a:t>
            </a:r>
          </a:p>
          <a:p>
            <a:pPr indent="450215" algn="just">
              <a:lnSpc>
                <a:spcPct val="115000"/>
              </a:lnSpc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32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</a:rPr>
              <a:t>энергией частицы Е</a:t>
            </a:r>
          </a:p>
          <a:p>
            <a:pPr indent="450215" algn="just">
              <a:lnSpc>
                <a:spcPct val="115000"/>
              </a:lnSpc>
            </a:pPr>
            <a:endParaRPr lang="ru-RU" sz="3200" dirty="0">
              <a:latin typeface="Times New Roman CYR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r>
              <a:rPr lang="ru-RU" sz="3200" dirty="0">
                <a:latin typeface="Times New Roman CYR" panose="02020603050405020304" pitchFamily="18" charset="0"/>
                <a:ea typeface="Times New Roman" panose="02020603050405020304" pitchFamily="18" charset="0"/>
              </a:rPr>
              <a:t>Е </a:t>
            </a:r>
            <a:r>
              <a:rPr lang="ru-RU" sz="4800" kern="1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~ </a:t>
            </a:r>
            <a:r>
              <a:rPr lang="ru-RU" sz="3200" kern="100" dirty="0">
                <a:effectLst/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1/ 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ƛ</a:t>
            </a:r>
            <a:r>
              <a:rPr lang="ru-RU" sz="3200" kern="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</a:pP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3E628D-CA1F-572E-0A40-07218E6DFBD9}"/>
              </a:ext>
            </a:extLst>
          </p:cNvPr>
          <p:cNvSpPr txBox="1"/>
          <p:nvPr/>
        </p:nvSpPr>
        <p:spPr>
          <a:xfrm>
            <a:off x="147782" y="11083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22519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0D51E5C8-2E32-BF2A-D26D-FB219218D9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452552"/>
              </p:ext>
            </p:extLst>
          </p:nvPr>
        </p:nvGraphicFramePr>
        <p:xfrm>
          <a:off x="2558473" y="1634837"/>
          <a:ext cx="6490142" cy="50594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3891">
                  <a:extLst>
                    <a:ext uri="{9D8B030D-6E8A-4147-A177-3AD203B41FA5}">
                      <a16:colId xmlns:a16="http://schemas.microsoft.com/office/drawing/2014/main" val="1822879482"/>
                    </a:ext>
                  </a:extLst>
                </a:gridCol>
                <a:gridCol w="2013527">
                  <a:extLst>
                    <a:ext uri="{9D8B030D-6E8A-4147-A177-3AD203B41FA5}">
                      <a16:colId xmlns:a16="http://schemas.microsoft.com/office/drawing/2014/main" val="71145765"/>
                    </a:ext>
                  </a:extLst>
                </a:gridCol>
                <a:gridCol w="1862724">
                  <a:extLst>
                    <a:ext uri="{9D8B030D-6E8A-4147-A177-3AD203B41FA5}">
                      <a16:colId xmlns:a16="http://schemas.microsoft.com/office/drawing/2014/main" val="1414869230"/>
                    </a:ext>
                  </a:extLst>
                </a:gridCol>
              </a:tblGrid>
              <a:tr h="14940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Частица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Число зацеплений в структуре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Энергия покоя, МэВ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4589698"/>
                  </a:ext>
                </a:extLst>
              </a:tr>
              <a:tr h="541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нейтрон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28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939, 566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818446"/>
                  </a:ext>
                </a:extLst>
              </a:tr>
              <a:tr h="5414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протон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effectLst/>
                        </a:rPr>
                        <a:t>2</a:t>
                      </a:r>
                      <a:endParaRPr lang="ru-RU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938, 272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0822478"/>
                  </a:ext>
                </a:extLst>
              </a:tr>
              <a:tr h="988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пион нейтральный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effectLst/>
                        </a:rPr>
                        <a:t>0</a:t>
                      </a:r>
                      <a:endParaRPr lang="ru-RU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134, 97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137529"/>
                  </a:ext>
                </a:extLst>
              </a:tr>
              <a:tr h="1494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пион «заряженный»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b="1" kern="100" dirty="0">
                          <a:effectLst/>
                        </a:rPr>
                        <a:t>2</a:t>
                      </a:r>
                      <a:endParaRPr lang="ru-RU" sz="28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kern="100" dirty="0">
                          <a:effectLst/>
                        </a:rPr>
                        <a:t>139, 57</a:t>
                      </a:r>
                      <a:endParaRPr lang="ru-RU" sz="2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79992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6F08F919-B67D-B70F-0345-8BDF6C7CF658}"/>
              </a:ext>
            </a:extLst>
          </p:cNvPr>
          <p:cNvSpPr txBox="1"/>
          <p:nvPr/>
        </p:nvSpPr>
        <p:spPr>
          <a:xfrm>
            <a:off x="777668" y="504202"/>
            <a:ext cx="1059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u="sng" dirty="0"/>
              <a:t>Зависимость энергии покоя </a:t>
            </a:r>
          </a:p>
          <a:p>
            <a:pPr algn="ctr"/>
            <a:r>
              <a:rPr lang="ru-RU" sz="2800" u="sng" dirty="0"/>
              <a:t>от числа зацеплений в структурах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A30A63-62E2-EA2E-B2FF-E744973756A6}"/>
              </a:ext>
            </a:extLst>
          </p:cNvPr>
          <p:cNvSpPr txBox="1"/>
          <p:nvPr/>
        </p:nvSpPr>
        <p:spPr>
          <a:xfrm>
            <a:off x="424873" y="39716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693225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A9045F-F1FE-1DDC-DE78-9B2EB99AE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5491" y="0"/>
            <a:ext cx="487825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96CE71-FAA3-511F-7767-ED698BA7DA19}"/>
              </a:ext>
            </a:extLst>
          </p:cNvPr>
          <p:cNvSpPr txBox="1"/>
          <p:nvPr/>
        </p:nvSpPr>
        <p:spPr>
          <a:xfrm>
            <a:off x="965675" y="1341690"/>
            <a:ext cx="36490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Thank you for coming!</a:t>
            </a:r>
          </a:p>
          <a:p>
            <a:pPr algn="r"/>
            <a:endParaRPr lang="ru-RU" sz="4000" i="1" dirty="0">
              <a:solidFill>
                <a:schemeClr val="accent1">
                  <a:lumMod val="75000"/>
                </a:schemeClr>
              </a:solidFill>
              <a:latin typeface="French Script MT" panose="03020402040607040605" pitchFamily="66" charset="0"/>
            </a:endParaRPr>
          </a:p>
          <a:p>
            <a:pPr algn="r"/>
            <a:r>
              <a:rPr lang="en-US" sz="6000" i="1" dirty="0">
                <a:solidFill>
                  <a:schemeClr val="accent1">
                    <a:lumMod val="75000"/>
                  </a:schemeClr>
                </a:solidFill>
                <a:latin typeface="French Script MT" panose="03020402040607040605" pitchFamily="66" charset="0"/>
              </a:rPr>
              <a:t>Kelvin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7092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4A2BC61-1EB0-39B1-A09E-CC7DABA69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1501" y="22485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4097" name="Picture 1">
            <a:extLst>
              <a:ext uri="{FF2B5EF4-FFF2-40B4-BE49-F238E27FC236}">
                <a16:creationId xmlns:a16="http://schemas.microsoft.com/office/drawing/2014/main" id="{6BD6F2C3-1A27-8BF8-D821-95B642B03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83" y="1922803"/>
            <a:ext cx="5170206" cy="4358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E5B103E-4551-D6A0-209E-DE617FD52341}"/>
              </a:ext>
            </a:extLst>
          </p:cNvPr>
          <p:cNvSpPr txBox="1"/>
          <p:nvPr/>
        </p:nvSpPr>
        <p:spPr>
          <a:xfrm>
            <a:off x="2093719" y="504203"/>
            <a:ext cx="74519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/>
              <a:t>Зацепление в узле электрона</a:t>
            </a:r>
          </a:p>
        </p:txBody>
      </p:sp>
    </p:spTree>
    <p:extLst>
      <p:ext uri="{BB962C8B-B14F-4D97-AF65-F5344CB8AC3E}">
        <p14:creationId xmlns:p14="http://schemas.microsoft.com/office/powerpoint/2010/main" val="1201555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17170E-35CB-EBFA-704B-217AC6AD3E0F}"/>
              </a:ext>
            </a:extLst>
          </p:cNvPr>
          <p:cNvSpPr txBox="1"/>
          <p:nvPr/>
        </p:nvSpPr>
        <p:spPr>
          <a:xfrm>
            <a:off x="2800351" y="504825"/>
            <a:ext cx="5454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u="sng" dirty="0"/>
              <a:t>Содержание  доклада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469A1D-4EAD-7248-151C-FE42FF16086D}"/>
              </a:ext>
            </a:extLst>
          </p:cNvPr>
          <p:cNvSpPr txBox="1"/>
          <p:nvPr/>
        </p:nvSpPr>
        <p:spPr>
          <a:xfrm>
            <a:off x="933450" y="1562100"/>
            <a:ext cx="10329906" cy="4699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Методологические задачи, стоящие перед нами.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</a:t>
            </a: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ах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модели.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Причины успехов Бора и Паули.</a:t>
            </a: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Физический смысл волновых параметров.</a:t>
            </a:r>
          </a:p>
          <a:p>
            <a:pPr indent="450215" algn="just">
              <a:lnSpc>
                <a:spcPct val="120000"/>
              </a:lnSpc>
              <a:spcAft>
                <a:spcPts val="800"/>
              </a:spcAft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Поиск моделей и теория морфогенеза.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20000"/>
              </a:lnSpc>
            </a:pP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Гидромеханика о природе параметров и свойств </a:t>
            </a:r>
          </a:p>
          <a:p>
            <a:pPr indent="450215" algn="just">
              <a:lnSpc>
                <a:spcPct val="120000"/>
              </a:lnSpc>
            </a:pPr>
            <a:r>
              <a:rPr lang="ru-RU" sz="32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32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ихревых узлов. </a:t>
            </a:r>
            <a:endParaRPr lang="ru-RU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332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9C71A2-10CA-5D0C-A2F8-66C9C81BA678}"/>
              </a:ext>
            </a:extLst>
          </p:cNvPr>
          <p:cNvSpPr txBox="1"/>
          <p:nvPr/>
        </p:nvSpPr>
        <p:spPr>
          <a:xfrm>
            <a:off x="1256232" y="4997641"/>
            <a:ext cx="4084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/>
              <a:t>Спектр протонов КЛ</a:t>
            </a:r>
          </a:p>
        </p:txBody>
      </p:sp>
      <p:pic>
        <p:nvPicPr>
          <p:cNvPr id="5123" name="Рисунок 14">
            <a:extLst>
              <a:ext uri="{FF2B5EF4-FFF2-40B4-BE49-F238E27FC236}">
                <a16:creationId xmlns:a16="http://schemas.microsoft.com/office/drawing/2014/main" id="{2EB5AFEE-5B40-1C32-F267-18443B9FE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183" y="1636701"/>
            <a:ext cx="4534967" cy="3225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D418EB-C058-374B-C721-0EB51C83C4D0}"/>
              </a:ext>
            </a:extLst>
          </p:cNvPr>
          <p:cNvSpPr txBox="1"/>
          <p:nvPr/>
        </p:nvSpPr>
        <p:spPr>
          <a:xfrm>
            <a:off x="6187155" y="4997638"/>
            <a:ext cx="56914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effectLst/>
                <a:ea typeface="Times New Roman" panose="02020603050405020304" pitchFamily="18" charset="0"/>
              </a:rPr>
              <a:t>Инерционный интервал </a:t>
            </a:r>
          </a:p>
          <a:p>
            <a:r>
              <a:rPr lang="ru-RU" sz="2800" dirty="0">
                <a:effectLst/>
                <a:ea typeface="Times New Roman" panose="02020603050405020304" pitchFamily="18" charset="0"/>
              </a:rPr>
              <a:t>пульсаций турбулентности </a:t>
            </a:r>
            <a:endParaRPr lang="ru-RU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7654F5-BBE7-A877-EEDE-108EDE301A6D}"/>
              </a:ext>
            </a:extLst>
          </p:cNvPr>
          <p:cNvSpPr txBox="1"/>
          <p:nvPr/>
        </p:nvSpPr>
        <p:spPr>
          <a:xfrm>
            <a:off x="1119500" y="546931"/>
            <a:ext cx="102293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Спектр космических лучей (излом при энергии 3</a:t>
            </a:r>
            <a:r>
              <a:rPr lang="ru-RU" sz="2800" kern="100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·</a:t>
            </a:r>
            <a:r>
              <a:rPr lang="ru-RU" sz="2800" dirty="0"/>
              <a:t> 10 </a:t>
            </a:r>
            <a:r>
              <a:rPr lang="ru-RU" sz="2800" baseline="30000" dirty="0"/>
              <a:t>15</a:t>
            </a:r>
            <a:r>
              <a:rPr lang="ru-RU" sz="2800" dirty="0"/>
              <a:t> эВ) </a:t>
            </a:r>
          </a:p>
          <a:p>
            <a:r>
              <a:rPr lang="ru-RU" sz="2800" dirty="0"/>
              <a:t>в сравнении со спектром турбулентности (эфира)</a:t>
            </a:r>
          </a:p>
        </p:txBody>
      </p:sp>
      <p:pic>
        <p:nvPicPr>
          <p:cNvPr id="5124" name="Рисунок 13">
            <a:extLst>
              <a:ext uri="{FF2B5EF4-FFF2-40B4-BE49-F238E27FC236}">
                <a16:creationId xmlns:a16="http://schemas.microsoft.com/office/drawing/2014/main" id="{76868BC3-4178-2343-FBEE-A260805A5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500" y="1636701"/>
            <a:ext cx="4534967" cy="33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48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1E5D1D-21A7-7299-99CF-5AF64E406A7F}"/>
              </a:ext>
            </a:extLst>
          </p:cNvPr>
          <p:cNvSpPr txBox="1"/>
          <p:nvPr/>
        </p:nvSpPr>
        <p:spPr>
          <a:xfrm>
            <a:off x="1538243" y="974221"/>
            <a:ext cx="89559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u="sng" dirty="0"/>
              <a:t>Магнитный момент, по Ю. В. Буртаеву:</a:t>
            </a:r>
          </a:p>
          <a:p>
            <a:pPr algn="ctr"/>
            <a:endParaRPr lang="ru-RU" sz="3600" dirty="0"/>
          </a:p>
          <a:p>
            <a:pPr algn="ctr"/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μ</a:t>
            </a:r>
            <a:r>
              <a:rPr lang="ru-RU" sz="36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ru-RU" sz="3600" b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36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с</a:t>
            </a:r>
            <a:r>
              <a:rPr lang="en-US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λ</a:t>
            </a:r>
            <a:r>
              <a:rPr lang="ru-RU" sz="3600" kern="0" baseline="-25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/4</a:t>
            </a:r>
            <a:r>
              <a:rPr lang="en-US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π</a:t>
            </a:r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;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 (μ</a:t>
            </a:r>
            <a:r>
              <a:rPr lang="ru-RU" sz="36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= 2,6·10</a:t>
            </a:r>
            <a:r>
              <a:rPr lang="ru-RU" sz="3600" kern="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ƛ</a:t>
            </a:r>
            <a:r>
              <a:rPr lang="ru-RU" sz="3600" kern="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C23CF32-07E7-7707-3A08-DF5410A40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43" y="3674692"/>
            <a:ext cx="2324456" cy="22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412CA8-238F-1DB5-B14C-382E240D4E10}"/>
              </a:ext>
            </a:extLst>
          </p:cNvPr>
          <p:cNvSpPr txBox="1"/>
          <p:nvPr/>
        </p:nvSpPr>
        <p:spPr>
          <a:xfrm>
            <a:off x="4486542" y="4110527"/>
            <a:ext cx="542302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Вихревой образ пи-мезона </a:t>
            </a:r>
            <a:r>
              <a:rPr lang="en-US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ru-RU" sz="3200" kern="0" baseline="30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ru-RU" sz="3200" kern="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зацепления, спин = 0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308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FF51E89F-BF48-ABF5-2647-88504D8EBE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637355"/>
              </p:ext>
            </p:extLst>
          </p:nvPr>
        </p:nvGraphicFramePr>
        <p:xfrm>
          <a:off x="4888194" y="326610"/>
          <a:ext cx="6953428" cy="6005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4945">
                  <a:extLst>
                    <a:ext uri="{9D8B030D-6E8A-4147-A177-3AD203B41FA5}">
                      <a16:colId xmlns:a16="http://schemas.microsoft.com/office/drawing/2014/main" val="776548736"/>
                    </a:ext>
                  </a:extLst>
                </a:gridCol>
                <a:gridCol w="702378">
                  <a:extLst>
                    <a:ext uri="{9D8B030D-6E8A-4147-A177-3AD203B41FA5}">
                      <a16:colId xmlns:a16="http://schemas.microsoft.com/office/drawing/2014/main" val="4115020702"/>
                    </a:ext>
                  </a:extLst>
                </a:gridCol>
                <a:gridCol w="1036831">
                  <a:extLst>
                    <a:ext uri="{9D8B030D-6E8A-4147-A177-3AD203B41FA5}">
                      <a16:colId xmlns:a16="http://schemas.microsoft.com/office/drawing/2014/main" val="4048360445"/>
                    </a:ext>
                  </a:extLst>
                </a:gridCol>
                <a:gridCol w="1133268">
                  <a:extLst>
                    <a:ext uri="{9D8B030D-6E8A-4147-A177-3AD203B41FA5}">
                      <a16:colId xmlns:a16="http://schemas.microsoft.com/office/drawing/2014/main" val="2624001863"/>
                    </a:ext>
                  </a:extLst>
                </a:gridCol>
                <a:gridCol w="1161187">
                  <a:extLst>
                    <a:ext uri="{9D8B030D-6E8A-4147-A177-3AD203B41FA5}">
                      <a16:colId xmlns:a16="http://schemas.microsoft.com/office/drawing/2014/main" val="456663389"/>
                    </a:ext>
                  </a:extLst>
                </a:gridCol>
                <a:gridCol w="644819">
                  <a:extLst>
                    <a:ext uri="{9D8B030D-6E8A-4147-A177-3AD203B41FA5}">
                      <a16:colId xmlns:a16="http://schemas.microsoft.com/office/drawing/2014/main" val="167607033"/>
                    </a:ext>
                  </a:extLst>
                </a:gridCol>
              </a:tblGrid>
              <a:tr h="761172"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60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компоненты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6000"/>
                        </a:spcBef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Kunstler Script" panose="030304020206070D0D06" pitchFamily="66" charset="0"/>
                        </a:rPr>
                        <a:t>H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Е (МэВ)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60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ƛ (фм)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15000"/>
                        </a:lnSpc>
                        <a:spcBef>
                          <a:spcPts val="60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μ</a:t>
                      </a:r>
                      <a:r>
                        <a:rPr lang="ru-RU" sz="2000" b="0" dirty="0">
                          <a:effectLst/>
                        </a:rPr>
                        <a:t> (</a:t>
                      </a:r>
                      <a:r>
                        <a:rPr lang="en-US" sz="2000" b="0" dirty="0">
                          <a:effectLst/>
                        </a:rPr>
                        <a:t>μ</a:t>
                      </a:r>
                      <a:r>
                        <a:rPr lang="en-GB" sz="2000" b="0" baseline="-25000" dirty="0">
                          <a:effectLst/>
                        </a:rPr>
                        <a:t>N</a:t>
                      </a:r>
                      <a:r>
                        <a:rPr lang="ru-RU" sz="2000" b="0" dirty="0">
                          <a:effectLst/>
                        </a:rPr>
                        <a:t>)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6000"/>
                        </a:spcBef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</a:rPr>
                        <a:t>s</a:t>
                      </a:r>
                      <a:endParaRPr lang="ru-RU" b="0" dirty="0"/>
                    </a:p>
                  </a:txBody>
                  <a:tcPr marL="32694" marR="32694" marT="0" marB="0"/>
                </a:tc>
                <a:extLst>
                  <a:ext uri="{0D108BD9-81ED-4DB2-BD59-A6C34878D82A}">
                    <a16:rowId xmlns:a16="http://schemas.microsoft.com/office/drawing/2014/main" val="1999392689"/>
                  </a:ext>
                </a:extLst>
              </a:tr>
              <a:tr h="864441">
                <a:tc gridSpan="6">
                  <a:txBody>
                    <a:bodyPr/>
                    <a:lstStyle/>
                    <a:p>
                      <a:pPr marR="93980" indent="450215"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b="0" dirty="0">
                          <a:solidFill>
                            <a:srgbClr val="FFFF00"/>
                          </a:solidFill>
                          <a:effectLst/>
                        </a:rPr>
                        <a:t>Нейтрон: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 μ</a:t>
                      </a:r>
                      <a:r>
                        <a:rPr lang="ru-RU" sz="2000" b="0" dirty="0">
                          <a:solidFill>
                            <a:srgbClr val="FFFF00"/>
                          </a:solidFill>
                          <a:effectLst/>
                        </a:rPr>
                        <a:t> = 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–1,91 μ</a:t>
                      </a:r>
                      <a:r>
                        <a:rPr lang="en-GB" sz="2000" b="0" baseline="-25000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; s = </a:t>
                      </a:r>
                      <a:r>
                        <a:rPr lang="ru-RU" sz="2000" b="0" dirty="0">
                          <a:solidFill>
                            <a:srgbClr val="FFFF00"/>
                          </a:solidFill>
                          <a:effectLst/>
                        </a:rPr>
                        <a:t>1/2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289460"/>
                  </a:ext>
                </a:extLst>
              </a:tr>
              <a:tr h="5156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Керн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+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800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0,12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– 0,28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0</a:t>
                      </a:r>
                      <a:endParaRPr lang="ru-RU" b="0" dirty="0"/>
                    </a:p>
                  </a:txBody>
                  <a:tcPr marL="32694" marR="32694" marT="0" marB="0"/>
                </a:tc>
                <a:extLst>
                  <a:ext uri="{0D108BD9-81ED-4DB2-BD59-A6C34878D82A}">
                    <a16:rowId xmlns:a16="http://schemas.microsoft.com/office/drawing/2014/main" val="1024746511"/>
                  </a:ext>
                </a:extLst>
              </a:tr>
              <a:tr h="601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Оболочка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–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140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0,70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– 1,64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1/2</a:t>
                      </a:r>
                      <a:endParaRPr lang="ru-RU" b="0" dirty="0"/>
                    </a:p>
                  </a:txBody>
                  <a:tcPr marL="32694" marR="32694" marT="0" marB="0"/>
                </a:tc>
                <a:extLst>
                  <a:ext uri="{0D108BD9-81ED-4DB2-BD59-A6C34878D82A}">
                    <a16:rowId xmlns:a16="http://schemas.microsoft.com/office/drawing/2014/main" val="3338229776"/>
                  </a:ext>
                </a:extLst>
              </a:tr>
              <a:tr h="565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Суммарно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940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-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</a:rPr>
                        <a:t>– 1,92</a:t>
                      </a:r>
                      <a:endParaRPr lang="ru-RU" b="0" dirty="0">
                        <a:solidFill>
                          <a:srgbClr val="FF0000"/>
                        </a:solidFill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1/2</a:t>
                      </a:r>
                      <a:endParaRPr lang="ru-RU" b="0" dirty="0"/>
                    </a:p>
                  </a:txBody>
                  <a:tcPr marL="32694" marR="32694" marT="0" marB="0"/>
                </a:tc>
                <a:extLst>
                  <a:ext uri="{0D108BD9-81ED-4DB2-BD59-A6C34878D82A}">
                    <a16:rowId xmlns:a16="http://schemas.microsoft.com/office/drawing/2014/main" val="2038202114"/>
                  </a:ext>
                </a:extLst>
              </a:tr>
              <a:tr h="86275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800"/>
                        </a:spcAft>
                      </a:pPr>
                      <a:r>
                        <a:rPr lang="ru-RU" sz="2000" b="0" dirty="0">
                          <a:solidFill>
                            <a:srgbClr val="FFFF00"/>
                          </a:solidFill>
                          <a:effectLst/>
                        </a:rPr>
                        <a:t>Протон: 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μ </a:t>
                      </a:r>
                      <a:r>
                        <a:rPr lang="ru-RU" sz="2000" b="0" dirty="0">
                          <a:solidFill>
                            <a:srgbClr val="FFFF00"/>
                          </a:solidFill>
                          <a:effectLst/>
                        </a:rPr>
                        <a:t>= 2,79 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μ</a:t>
                      </a:r>
                      <a:r>
                        <a:rPr lang="en-GB" sz="2000" b="0" baseline="-25000" dirty="0">
                          <a:solidFill>
                            <a:srgbClr val="FFFF00"/>
                          </a:solidFill>
                          <a:effectLst/>
                        </a:rPr>
                        <a:t>N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; s = </a:t>
                      </a:r>
                      <a:r>
                        <a:rPr lang="ru-RU" sz="2000" b="0" dirty="0">
                          <a:solidFill>
                            <a:srgbClr val="FFFF00"/>
                          </a:solidFill>
                          <a:effectLst/>
                        </a:rPr>
                        <a:t>1/2</a:t>
                      </a:r>
                      <a:r>
                        <a:rPr lang="en-US" sz="2000" b="0" dirty="0">
                          <a:solidFill>
                            <a:srgbClr val="FFFF00"/>
                          </a:solidFill>
                          <a:effectLst/>
                        </a:rPr>
                        <a:t>.</a:t>
                      </a:r>
                      <a:endParaRPr lang="ru-RU" sz="2000" b="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782575"/>
                  </a:ext>
                </a:extLst>
              </a:tr>
              <a:tr h="555465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Керн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+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800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0,12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– 0,56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extLst>
                  <a:ext uri="{0D108BD9-81ED-4DB2-BD59-A6C34878D82A}">
                    <a16:rowId xmlns:a16="http://schemas.microsoft.com/office/drawing/2014/main" val="923749712"/>
                  </a:ext>
                </a:extLst>
              </a:tr>
              <a:tr h="584539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Оболочка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+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140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0,70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+3,29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1/2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extLst>
                  <a:ext uri="{0D108BD9-81ED-4DB2-BD59-A6C34878D82A}">
                    <a16:rowId xmlns:a16="http://schemas.microsoft.com/office/drawing/2014/main" val="322182474"/>
                  </a:ext>
                </a:extLst>
              </a:tr>
              <a:tr h="549349"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</a:pPr>
                      <a:r>
                        <a:rPr lang="ru-RU" sz="2000" b="0" dirty="0">
                          <a:effectLst/>
                        </a:rPr>
                        <a:t>Суммарно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+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effectLst/>
                        </a:rPr>
                        <a:t>940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effectLst/>
                        </a:rPr>
                        <a:t>-</a:t>
                      </a:r>
                      <a:endParaRPr lang="ru-RU" b="0" dirty="0"/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</a:pPr>
                      <a:r>
                        <a:rPr lang="ru-RU" sz="2000" b="0" dirty="0">
                          <a:solidFill>
                            <a:srgbClr val="FF0000"/>
                          </a:solidFill>
                          <a:effectLst/>
                        </a:rPr>
                        <a:t>+2,73</a:t>
                      </a:r>
                      <a:endParaRPr lang="ru-RU" sz="2000" b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>
                  <a:txBody>
                    <a:bodyPr/>
                    <a:lstStyle/>
                    <a:p>
                      <a:pPr marR="4318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1/2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extLst>
                  <a:ext uri="{0D108BD9-81ED-4DB2-BD59-A6C34878D82A}">
                    <a16:rowId xmlns:a16="http://schemas.microsoft.com/office/drawing/2014/main" val="2648900648"/>
                  </a:ext>
                </a:extLst>
              </a:tr>
              <a:tr h="146080">
                <a:tc gridSpan="6">
                  <a:txBody>
                    <a:bodyPr/>
                    <a:lstStyle/>
                    <a:p>
                      <a:pPr marR="44450" indent="450215" algn="just">
                        <a:lnSpc>
                          <a:spcPct val="115000"/>
                        </a:lnSpc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2694" marR="326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40675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C3C85C-A553-7547-72AF-299212589545}"/>
              </a:ext>
            </a:extLst>
          </p:cNvPr>
          <p:cNvSpPr txBox="1"/>
          <p:nvPr/>
        </p:nvSpPr>
        <p:spPr>
          <a:xfrm>
            <a:off x="350379" y="1213503"/>
            <a:ext cx="43156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Параметры нуклонов и  </a:t>
            </a:r>
          </a:p>
          <a:p>
            <a:r>
              <a:rPr lang="ru-RU" sz="3200" dirty="0"/>
              <a:t>их составных частей</a:t>
            </a:r>
          </a:p>
        </p:txBody>
      </p:sp>
    </p:spTree>
    <p:extLst>
      <p:ext uri="{BB962C8B-B14F-4D97-AF65-F5344CB8AC3E}">
        <p14:creationId xmlns:p14="http://schemas.microsoft.com/office/powerpoint/2010/main" val="3713433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4E36168-3E26-1E29-C273-9149E55CF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787" y="2102264"/>
            <a:ext cx="5940425" cy="326449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E0D00-552C-FB3A-F34A-0299304B18E3}"/>
              </a:ext>
            </a:extLst>
          </p:cNvPr>
          <p:cNvSpPr txBox="1"/>
          <p:nvPr/>
        </p:nvSpPr>
        <p:spPr>
          <a:xfrm>
            <a:off x="1375873" y="948583"/>
            <a:ext cx="9562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К теплоёмкости идеального газа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1D6FD9-BE01-44B2-4D64-A6A79492761E}"/>
              </a:ext>
            </a:extLst>
          </p:cNvPr>
          <p:cNvSpPr txBox="1"/>
          <p:nvPr/>
        </p:nvSpPr>
        <p:spPr>
          <a:xfrm>
            <a:off x="489527" y="4525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34120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87D714B-5559-4130-BD96-170FDCF35A4C}"/>
              </a:ext>
            </a:extLst>
          </p:cNvPr>
          <p:cNvSpPr txBox="1"/>
          <p:nvPr/>
        </p:nvSpPr>
        <p:spPr>
          <a:xfrm>
            <a:off x="598206" y="452927"/>
            <a:ext cx="10836067" cy="598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Параметры электрона и атома водорода</a:t>
            </a:r>
          </a:p>
          <a:p>
            <a:pPr algn="ctr"/>
            <a:endParaRPr lang="ru-RU" sz="3600" dirty="0">
              <a:latin typeface="Comic Sans MS" panose="030F0702030302020204" pitchFamily="66" charset="0"/>
            </a:endParaRPr>
          </a:p>
          <a:p>
            <a:pPr marL="72000" indent="-742950">
              <a:lnSpc>
                <a:spcPts val="5100"/>
              </a:lnSpc>
              <a:buAutoNum type="arabicPeriod"/>
            </a:pPr>
            <a:r>
              <a:rPr lang="ru-RU" sz="3600" dirty="0">
                <a:latin typeface="Comic Sans MS" panose="030F0702030302020204" pitchFamily="66" charset="0"/>
              </a:rPr>
              <a:t>Спин электрона  </a:t>
            </a: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ħ/2;</a:t>
            </a:r>
          </a:p>
          <a:p>
            <a:pPr marL="72000" indent="-742950">
              <a:lnSpc>
                <a:spcPts val="6100"/>
              </a:lnSpc>
              <a:buAutoNum type="arabicPeriod"/>
            </a:pPr>
            <a:r>
              <a:rPr lang="ru-RU" sz="3600" dirty="0">
                <a:latin typeface="Comic Sans MS" panose="030F0702030302020204" pitchFamily="66" charset="0"/>
                <a:ea typeface="Calibri" panose="020F0502020204030204" pitchFamily="34" charset="0"/>
              </a:rPr>
              <a:t>Спин атома водорода </a:t>
            </a:r>
            <a:r>
              <a:rPr lang="ru-RU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ħ;</a:t>
            </a:r>
          </a:p>
          <a:p>
            <a:pPr marL="72000" indent="-742950">
              <a:lnSpc>
                <a:spcPts val="5100"/>
              </a:lnSpc>
              <a:buAutoNum type="arabicPeriod"/>
            </a:pPr>
            <a:r>
              <a:rPr lang="ru-RU" sz="3600" dirty="0">
                <a:latin typeface="Comic Sans MS" panose="030F0702030302020204" pitchFamily="66" charset="0"/>
                <a:ea typeface="Calibri" panose="020F0502020204030204" pitchFamily="34" charset="0"/>
              </a:rPr>
              <a:t>Магнитный момент «электрона»:</a:t>
            </a:r>
            <a:endParaRPr lang="ru-RU" sz="3600" dirty="0">
              <a:effectLst/>
              <a:latin typeface="Comic Sans MS" panose="030F0702030302020204" pitchFamily="66" charset="0"/>
              <a:ea typeface="Calibri" panose="020F0502020204030204" pitchFamily="34" charset="0"/>
            </a:endParaRPr>
          </a:p>
          <a:p>
            <a:pPr marL="72000" marR="93980" indent="450215">
              <a:lnSpc>
                <a:spcPts val="5100"/>
              </a:lnSpc>
              <a:spcAft>
                <a:spcPts val="800"/>
              </a:spcAft>
            </a:pPr>
            <a:r>
              <a:rPr lang="ru-RU" sz="3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μ</a:t>
            </a:r>
            <a:r>
              <a:rPr lang="en-US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I S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отсюда  </a:t>
            </a:r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μ</a:t>
            </a:r>
            <a:r>
              <a:rPr lang="ru-RU" sz="36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GB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ћ</a:t>
            </a:r>
            <a:r>
              <a:rPr lang="en-US" sz="3600" b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9,27·10</a:t>
            </a:r>
            <a:r>
              <a:rPr lang="en-US" sz="3600" kern="0" baseline="30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–24 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en-US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Тл</a:t>
            </a:r>
            <a:r>
              <a:rPr lang="ru-RU" sz="3600" kern="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2000">
              <a:lnSpc>
                <a:spcPts val="5100"/>
              </a:lnSpc>
            </a:pPr>
            <a:r>
              <a:rPr lang="ru-RU" sz="3600" dirty="0">
                <a:latin typeface="Comic Sans MS" panose="030F0702030302020204" pitchFamily="66" charset="0"/>
              </a:rPr>
              <a:t>4. Орбита электрона в атоме водорода:</a:t>
            </a:r>
          </a:p>
          <a:p>
            <a:pPr marL="72000">
              <a:lnSpc>
                <a:spcPts val="5100"/>
              </a:lnSpc>
            </a:pPr>
            <a:r>
              <a:rPr lang="ru-RU" sz="36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а</a:t>
            </a:r>
            <a:r>
              <a:rPr lang="ru-RU" sz="36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36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ƛ</a:t>
            </a:r>
            <a:r>
              <a:rPr lang="ru-RU" sz="3600" kern="0" baseline="-25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·137 </a:t>
            </a:r>
            <a:r>
              <a:rPr lang="ru-RU" sz="36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0,53·10</a:t>
            </a:r>
            <a:r>
              <a:rPr lang="ru-RU" sz="3600" kern="0" baseline="30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–10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   ( </a:t>
            </a:r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ƛ</a:t>
            </a:r>
            <a:r>
              <a:rPr lang="ru-RU" sz="3600" kern="0" baseline="-25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36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= 3,86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·10</a:t>
            </a:r>
            <a:r>
              <a:rPr lang="ru-RU" sz="3600" kern="0" baseline="30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–13 </a:t>
            </a:r>
            <a:r>
              <a:rPr lang="ru-RU" sz="36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м). </a:t>
            </a:r>
            <a:endParaRPr lang="ru-RU" sz="3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40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806536-C165-7DB4-07D3-FCD02FDE7E0C}"/>
              </a:ext>
            </a:extLst>
          </p:cNvPr>
          <p:cNvSpPr txBox="1"/>
          <p:nvPr/>
        </p:nvSpPr>
        <p:spPr>
          <a:xfrm>
            <a:off x="443345" y="304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2223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E91B4A-BE7A-6DAB-D9D9-7837F29E5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160" y="1122218"/>
            <a:ext cx="2714625" cy="3505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715F14-B5B2-1489-4DC4-A417D1E5FC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3208" y="1522268"/>
            <a:ext cx="3124200" cy="2705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92777E-88DD-03F5-09C3-D2DDA3C1F818}"/>
              </a:ext>
            </a:extLst>
          </p:cNvPr>
          <p:cNvSpPr txBox="1"/>
          <p:nvPr/>
        </p:nvSpPr>
        <p:spPr>
          <a:xfrm>
            <a:off x="387927" y="5024582"/>
            <a:ext cx="116932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Эксцентрическая модель движения светил и модель с эпициклом. </a:t>
            </a:r>
            <a:endParaRPr lang="en-US" sz="3200" dirty="0"/>
          </a:p>
          <a:p>
            <a:r>
              <a:rPr lang="ru-RU" sz="3200" dirty="0"/>
              <a:t>По: Кочетков А. В., Федотов П. В. </a:t>
            </a:r>
            <a:r>
              <a:rPr lang="en-US" sz="3200" dirty="0"/>
              <a:t>Naukovedenie.ru (</a:t>
            </a:r>
            <a:r>
              <a:rPr lang="ru-RU" sz="3200" dirty="0"/>
              <a:t>2016</a:t>
            </a:r>
            <a:r>
              <a:rPr lang="en-US" sz="3200" dirty="0"/>
              <a:t>)</a:t>
            </a:r>
            <a:endParaRPr lang="ru-RU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772A1C-B940-8450-CFD2-8AF326DD58F2}"/>
              </a:ext>
            </a:extLst>
          </p:cNvPr>
          <p:cNvSpPr txBox="1"/>
          <p:nvPr/>
        </p:nvSpPr>
        <p:spPr>
          <a:xfrm>
            <a:off x="572655" y="4525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9606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4DE49-FFCE-97BB-E0C6-EAF67FC9E0C0}"/>
              </a:ext>
            </a:extLst>
          </p:cNvPr>
          <p:cNvSpPr txBox="1"/>
          <p:nvPr/>
        </p:nvSpPr>
        <p:spPr>
          <a:xfrm>
            <a:off x="584462" y="443061"/>
            <a:ext cx="11265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Всякое взаимодействие 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</a:t>
            </a:r>
            <a:r>
              <a:rPr lang="ru-RU" sz="3600" kern="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орождает свою форму.</a:t>
            </a:r>
            <a:endParaRPr lang="ru-RU" sz="3600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600" b="1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Турбулентность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 это вихревые трубки малого поперечного сечения и вихревые узлы, сохраняющие спиральность. </a:t>
            </a:r>
          </a:p>
          <a:p>
            <a:endParaRPr lang="ru-RU" sz="3600" kern="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3600" b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Теория морфогенеза: 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структура может порождаться только предшествующими формами упорядоченности, какими бы примитивными </a:t>
            </a:r>
            <a:r>
              <a:rPr lang="ru-RU" sz="3600" ker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 не </a:t>
            </a:r>
            <a:r>
              <a:rPr lang="ru-RU" sz="3600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были. </a:t>
            </a:r>
            <a:endParaRPr lang="ru-RU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D706B6-7F30-4986-366D-1A26670E9A20}"/>
              </a:ext>
            </a:extLst>
          </p:cNvPr>
          <p:cNvSpPr txBox="1"/>
          <p:nvPr/>
        </p:nvSpPr>
        <p:spPr>
          <a:xfrm>
            <a:off x="230909" y="1385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01932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2E641730-BA23-6F4C-5AB7-1A47448826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303233"/>
              </p:ext>
            </p:extLst>
          </p:nvPr>
        </p:nvGraphicFramePr>
        <p:xfrm>
          <a:off x="2092295" y="1760433"/>
          <a:ext cx="8632676" cy="30693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29734">
                  <a:extLst>
                    <a:ext uri="{9D8B030D-6E8A-4147-A177-3AD203B41FA5}">
                      <a16:colId xmlns:a16="http://schemas.microsoft.com/office/drawing/2014/main" val="3870102498"/>
                    </a:ext>
                  </a:extLst>
                </a:gridCol>
                <a:gridCol w="1772917">
                  <a:extLst>
                    <a:ext uri="{9D8B030D-6E8A-4147-A177-3AD203B41FA5}">
                      <a16:colId xmlns:a16="http://schemas.microsoft.com/office/drawing/2014/main" val="2546515862"/>
                    </a:ext>
                  </a:extLst>
                </a:gridCol>
                <a:gridCol w="1546789">
                  <a:extLst>
                    <a:ext uri="{9D8B030D-6E8A-4147-A177-3AD203B41FA5}">
                      <a16:colId xmlns:a16="http://schemas.microsoft.com/office/drawing/2014/main" val="4036567128"/>
                    </a:ext>
                  </a:extLst>
                </a:gridCol>
                <a:gridCol w="1871529">
                  <a:extLst>
                    <a:ext uri="{9D8B030D-6E8A-4147-A177-3AD203B41FA5}">
                      <a16:colId xmlns:a16="http://schemas.microsoft.com/office/drawing/2014/main" val="314647819"/>
                    </a:ext>
                  </a:extLst>
                </a:gridCol>
                <a:gridCol w="1811707">
                  <a:extLst>
                    <a:ext uri="{9D8B030D-6E8A-4147-A177-3AD203B41FA5}">
                      <a16:colId xmlns:a16="http://schemas.microsoft.com/office/drawing/2014/main" val="1055873925"/>
                    </a:ext>
                  </a:extLst>
                </a:gridCol>
              </a:tblGrid>
              <a:tr h="940038"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Частица</a:t>
                      </a:r>
                    </a:p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Скорость, м/с</a:t>
                      </a:r>
                    </a:p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(эксперимент)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Габариты, м</a:t>
                      </a:r>
                    </a:p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(расчёт)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Толщина трубки, м  (расчёт)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λ, м</a:t>
                      </a:r>
                    </a:p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(эксперимент)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740776"/>
                  </a:ext>
                </a:extLst>
              </a:tr>
              <a:tr h="709777"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фотон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3,0·10</a:t>
                      </a:r>
                      <a:r>
                        <a:rPr lang="ru-RU" sz="1800" kern="0" baseline="30000" dirty="0">
                          <a:effectLst/>
                        </a:rPr>
                        <a:t>8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–12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–14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-6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2415543"/>
                  </a:ext>
                </a:extLst>
              </a:tr>
              <a:tr h="709777"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электрон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5,5·10</a:t>
                      </a:r>
                      <a:r>
                        <a:rPr lang="ru-RU" sz="1800" kern="0" baseline="30000" dirty="0">
                          <a:effectLst/>
                        </a:rPr>
                        <a:t>6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–10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–13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–10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181035"/>
                  </a:ext>
                </a:extLst>
              </a:tr>
              <a:tr h="709777"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нейтрон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100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–13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10</a:t>
                      </a:r>
                      <a:r>
                        <a:rPr lang="ru-RU" sz="1800" kern="0" baseline="30000" dirty="0">
                          <a:effectLst/>
                        </a:rPr>
                        <a:t>–15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R="93980"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0" dirty="0">
                          <a:effectLst/>
                        </a:rPr>
                        <a:t>4,0 ·10</a:t>
                      </a:r>
                      <a:r>
                        <a:rPr lang="ru-RU" sz="1800" kern="0" baseline="30000" dirty="0">
                          <a:effectLst/>
                        </a:rPr>
                        <a:t>–9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95103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4ACCAB-245A-28C8-35A6-F822789B07C1}"/>
              </a:ext>
            </a:extLst>
          </p:cNvPr>
          <p:cNvSpPr txBox="1"/>
          <p:nvPr/>
        </p:nvSpPr>
        <p:spPr>
          <a:xfrm>
            <a:off x="2700471" y="743484"/>
            <a:ext cx="6691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Comic Sans MS" panose="030F0702030302020204" pitchFamily="66" charset="0"/>
              </a:rPr>
              <a:t>Метрические параметры некоторых частиц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499E54-541F-6011-6592-9481FBB74A5F}"/>
              </a:ext>
            </a:extLst>
          </p:cNvPr>
          <p:cNvSpPr txBox="1"/>
          <p:nvPr/>
        </p:nvSpPr>
        <p:spPr>
          <a:xfrm>
            <a:off x="572655" y="4156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28222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091B6F15-FB7C-A4BB-A1F7-00A9D662B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114" y="777666"/>
            <a:ext cx="5640224" cy="546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DAEE0B-EE9A-1A35-07A6-F3D0192A8F99}"/>
              </a:ext>
            </a:extLst>
          </p:cNvPr>
          <p:cNvSpPr txBox="1"/>
          <p:nvPr/>
        </p:nvSpPr>
        <p:spPr>
          <a:xfrm>
            <a:off x="418744" y="1871529"/>
            <a:ext cx="52783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Фотон – это два кольца </a:t>
            </a:r>
          </a:p>
          <a:p>
            <a:r>
              <a:rPr lang="ru-RU" sz="3200" dirty="0"/>
              <a:t>с общим спином равным 1.</a:t>
            </a:r>
          </a:p>
          <a:p>
            <a:endParaRPr lang="ru-RU" sz="3200" dirty="0"/>
          </a:p>
          <a:p>
            <a:r>
              <a:rPr lang="ru-RU" sz="3200" dirty="0"/>
              <a:t>На рисунке фотон</a:t>
            </a:r>
          </a:p>
          <a:p>
            <a:r>
              <a:rPr lang="ru-RU" sz="3200" dirty="0"/>
              <a:t>движется от нас.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47E9FF-F172-E0AC-7F62-5500EFCB5B1C}"/>
              </a:ext>
            </a:extLst>
          </p:cNvPr>
          <p:cNvSpPr txBox="1"/>
          <p:nvPr/>
        </p:nvSpPr>
        <p:spPr>
          <a:xfrm>
            <a:off x="609600" y="38792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0881064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AA4A6E-B2B1-5CFA-CBE1-20E836905555}"/>
              </a:ext>
            </a:extLst>
          </p:cNvPr>
          <p:cNvSpPr txBox="1"/>
          <p:nvPr/>
        </p:nvSpPr>
        <p:spPr>
          <a:xfrm>
            <a:off x="1006763" y="2382982"/>
            <a:ext cx="9837849" cy="1478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40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0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ru-RU" sz="4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ƛ</a:t>
            </a:r>
            <a:r>
              <a:rPr lang="ru-RU" sz="4000" kern="0" baseline="-25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4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·137       (</a:t>
            </a:r>
            <a:r>
              <a:rPr lang="ru-RU" sz="4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ƛ</a:t>
            </a:r>
            <a:r>
              <a:rPr lang="ru-RU" sz="4000" kern="0" baseline="-250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4000" kern="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 = 3,86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·10</a:t>
            </a:r>
            <a:r>
              <a:rPr lang="ru-RU" sz="4000" kern="0" baseline="30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–13 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м)</a:t>
            </a: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если </a:t>
            </a:r>
            <a:r>
              <a:rPr lang="ru-RU" sz="4000" kern="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ƛ</a:t>
            </a:r>
            <a:r>
              <a:rPr lang="ru-RU" sz="4000" kern="0" baseline="-250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</a:t>
            </a:r>
            <a:r>
              <a:rPr lang="ru-RU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0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 то  </a:t>
            </a:r>
            <a:r>
              <a:rPr lang="en-US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0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sz="40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4000" i="1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1/137</a:t>
            </a:r>
            <a:r>
              <a:rPr lang="ru-RU" sz="4000" kern="0" baseline="-2500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kern="0" dirty="0">
                <a:effectLst/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BF6CF8-7CA2-BC10-17C8-9A0538112018}"/>
              </a:ext>
            </a:extLst>
          </p:cNvPr>
          <p:cNvSpPr txBox="1"/>
          <p:nvPr/>
        </p:nvSpPr>
        <p:spPr>
          <a:xfrm>
            <a:off x="443345" y="526473"/>
            <a:ext cx="107431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u="sng" dirty="0"/>
              <a:t>Метрические параметры </a:t>
            </a:r>
          </a:p>
          <a:p>
            <a:pPr algn="ctr"/>
            <a:r>
              <a:rPr lang="ru-RU" sz="4400" u="sng" dirty="0"/>
              <a:t>кольца электрона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20331-EAF9-AC64-2EB8-D6E59D0D4909}"/>
              </a:ext>
            </a:extLst>
          </p:cNvPr>
          <p:cNvSpPr txBox="1"/>
          <p:nvPr/>
        </p:nvSpPr>
        <p:spPr>
          <a:xfrm>
            <a:off x="663634" y="5428538"/>
            <a:ext cx="9084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/>
              <a:t>Роберто Орос ди Бартини (1897–1974)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37A1B5D-3988-CC86-48F7-052FFB305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875" y="3971635"/>
            <a:ext cx="2090737" cy="27616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53F735-B130-0914-681C-92A75520FB4C}"/>
              </a:ext>
            </a:extLst>
          </p:cNvPr>
          <p:cNvSpPr txBox="1"/>
          <p:nvPr/>
        </p:nvSpPr>
        <p:spPr>
          <a:xfrm>
            <a:off x="443345" y="40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799237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750</Words>
  <Application>Microsoft Office PowerPoint</Application>
  <PresentationFormat>Широкоэкранный</PresentationFormat>
  <Paragraphs>188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Cambria</vt:lpstr>
      <vt:lpstr>Cambria Math</vt:lpstr>
      <vt:lpstr>Comic Sans MS</vt:lpstr>
      <vt:lpstr>French Script MT</vt:lpstr>
      <vt:lpstr>Gill Sans MT</vt:lpstr>
      <vt:lpstr>Kunstler Script</vt:lpstr>
      <vt:lpstr>Times New Roman</vt:lpstr>
      <vt:lpstr>Times New Roman CYR</vt:lpstr>
      <vt:lpstr>Тема Office</vt:lpstr>
      <vt:lpstr>       ОПРАВДАНИЕ  КВАНТОВОЙ  МЕХАНИКИ   О  ГНОСЕОЛОГИЧЕСКОЙ  ОГРАНИЧЕННОСТИ МАТЕМАТИЧЕСКОГО  МЕТОДА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ОПРАВДАНИЕ КВАНТОВОЙ МЕХАНИКИ   О  ГНОСЕОЛОГИЧЕСКОЙ  СЛАБОСТИ  МАТЕМАТИЧЕСКОГО  МЕТОДА</dc:title>
  <dc:creator>Olga</dc:creator>
  <cp:lastModifiedBy>Olga</cp:lastModifiedBy>
  <cp:revision>16</cp:revision>
  <dcterms:created xsi:type="dcterms:W3CDTF">2024-01-14T15:22:40Z</dcterms:created>
  <dcterms:modified xsi:type="dcterms:W3CDTF">2024-01-22T09:29:40Z</dcterms:modified>
</cp:coreProperties>
</file>